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7" r:id="rId2"/>
    <p:sldId id="261" r:id="rId3"/>
    <p:sldId id="259" r:id="rId4"/>
    <p:sldId id="262" r:id="rId5"/>
    <p:sldId id="260" r:id="rId6"/>
    <p:sldId id="264" r:id="rId7"/>
    <p:sldId id="263" r:id="rId8"/>
    <p:sldId id="267" r:id="rId9"/>
    <p:sldId id="268" r:id="rId10"/>
    <p:sldId id="27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65"/>
    <p:restoredTop sz="93209"/>
  </p:normalViewPr>
  <p:slideViewPr>
    <p:cSldViewPr snapToGrid="0" snapToObjects="1">
      <p:cViewPr varScale="1">
        <p:scale>
          <a:sx n="111" d="100"/>
          <a:sy n="111" d="100"/>
        </p:scale>
        <p:origin x="240" y="43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tiff>
</file>

<file path=ppt/media/image5.tif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2224E2-7D14-7B4B-B1F3-04A8B3F4D232}" type="datetimeFigureOut">
              <a:rPr lang="en-US" smtClean="0"/>
              <a:t>11/28/18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69A49B-0025-2943-B218-F3CB39FF969F}" type="slidenum">
              <a:rPr lang="en-US" smtClean="0"/>
              <a:t>‹#›</a:t>
            </a:fld>
            <a:endParaRPr lang="en-US"/>
          </a:p>
        </p:txBody>
      </p:sp>
    </p:spTree>
    <p:extLst>
      <p:ext uri="{BB962C8B-B14F-4D97-AF65-F5344CB8AC3E}">
        <p14:creationId xmlns:p14="http://schemas.microsoft.com/office/powerpoint/2010/main" val="738651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wired.com/2014/01/how-to-hack-okcupid/" TargetMode="External"/><Relationship Id="rId2" Type="http://schemas.openxmlformats.org/officeDocument/2006/relationships/slide" Target="../slides/slide3.xml"/><Relationship Id="rId1" Type="http://schemas.openxmlformats.org/officeDocument/2006/relationships/notesMaster" Target="../notesMasters/notesMaster1.xml"/><Relationship Id="rId5" Type="http://schemas.openxmlformats.org/officeDocument/2006/relationships/hyperlink" Target="https://motherboard.vice.com/en_us/article/how-our-likes-helped-trump-win" TargetMode="External"/><Relationship Id="rId4" Type="http://schemas.openxmlformats.org/officeDocument/2006/relationships/hyperlink" Target="http://www.newyorker.com/magazine/2017/04/03/ai-versus-md"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069b8ae57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069b8ae57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502252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069b8ae5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069b8ae5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Fraud: order fraud (Amazon, PayPal, etc.), account fraud (LinkedIn)</a:t>
            </a:r>
            <a:endParaRPr/>
          </a:p>
          <a:p>
            <a:pPr marL="0" lvl="0" indent="0">
              <a:spcBef>
                <a:spcPts val="0"/>
              </a:spcBef>
              <a:spcAft>
                <a:spcPts val="0"/>
              </a:spcAft>
              <a:buNone/>
            </a:pPr>
            <a:r>
              <a:rPr lang="en"/>
              <a:t>Dating: </a:t>
            </a:r>
            <a:r>
              <a:rPr lang="en" u="sng">
                <a:solidFill>
                  <a:schemeClr val="hlink"/>
                </a:solidFill>
                <a:hlinkClick r:id="rId3"/>
              </a:rPr>
              <a:t>https://www.wired.com/2014/01/how-to-hack-okcupid/</a:t>
            </a:r>
            <a:endParaRPr/>
          </a:p>
          <a:p>
            <a:pPr marL="0" lvl="0" indent="0">
              <a:spcBef>
                <a:spcPts val="0"/>
              </a:spcBef>
              <a:spcAft>
                <a:spcPts val="0"/>
              </a:spcAft>
              <a:buNone/>
            </a:pPr>
            <a:endParaRPr/>
          </a:p>
          <a:p>
            <a:pPr marL="0" lvl="0" indent="0">
              <a:spcBef>
                <a:spcPts val="0"/>
              </a:spcBef>
              <a:spcAft>
                <a:spcPts val="0"/>
              </a:spcAft>
              <a:buNone/>
            </a:pPr>
            <a:r>
              <a:rPr lang="en"/>
              <a:t>If, through statistical sampling, McKinlay could ascertain which questions mattered to the kind of women he liked, he could construct a new profile that honestly answered those questions and ignored the rest. He could match every woman in LA who might be right for him, and none that weren’t.</a:t>
            </a:r>
            <a:endParaRPr/>
          </a:p>
          <a:p>
            <a:pPr marL="0" lvl="0" indent="0">
              <a:spcBef>
                <a:spcPts val="0"/>
              </a:spcBef>
              <a:spcAft>
                <a:spcPts val="0"/>
              </a:spcAft>
              <a:buNone/>
            </a:pPr>
            <a:endParaRPr/>
          </a:p>
          <a:p>
            <a:pPr marL="0" lvl="0" indent="0">
              <a:spcBef>
                <a:spcPts val="0"/>
              </a:spcBef>
              <a:spcAft>
                <a:spcPts val="0"/>
              </a:spcAft>
              <a:buNone/>
            </a:pPr>
            <a:r>
              <a:rPr lang="en"/>
              <a:t>Diagnosis: </a:t>
            </a:r>
            <a:r>
              <a:rPr lang="en" u="sng">
                <a:solidFill>
                  <a:schemeClr val="hlink"/>
                </a:solidFill>
                <a:hlinkClick r:id="rId4"/>
              </a:rPr>
              <a:t>http://www.newyorker.com/magazine/2017/04/03/ai-versus-md</a:t>
            </a:r>
            <a:endParaRPr/>
          </a:p>
          <a:p>
            <a:pPr marL="0" lvl="0" indent="0">
              <a:spcBef>
                <a:spcPts val="0"/>
              </a:spcBef>
              <a:spcAft>
                <a:spcPts val="0"/>
              </a:spcAft>
              <a:buNone/>
            </a:pPr>
            <a:endParaRPr/>
          </a:p>
          <a:p>
            <a:pPr marL="0" lvl="0" indent="0">
              <a:spcBef>
                <a:spcPts val="0"/>
              </a:spcBef>
              <a:spcAft>
                <a:spcPts val="0"/>
              </a:spcAft>
              <a:buNone/>
            </a:pPr>
            <a:r>
              <a:rPr lang="en"/>
              <a:t>In June, 2015, Thrun’s team began to test what the machine had learned from the master set of images by presenting it with a “validation set”: some fourteen thousand images that had been diagnosed by dermatologists (although not necessarily by biopsy). Could the system correctly classify the images into three diagnostic categories—benign lesions, malignant lesions, and non-cancerous growths? The system got the answer right seventy-two per cent of the time. (The actual output of the algorithm is not “yes” or “no” but a probability that a given lesion belongs to a category of interest.) Two board-certified dermatologists who were tested alongside did worse: they got the answer correct sixty-six per cent of the time.</a:t>
            </a:r>
            <a:endParaRPr/>
          </a:p>
          <a:p>
            <a:pPr marL="0" lvl="0" indent="0">
              <a:spcBef>
                <a:spcPts val="0"/>
              </a:spcBef>
              <a:spcAft>
                <a:spcPts val="0"/>
              </a:spcAft>
              <a:buNone/>
            </a:pPr>
            <a:endParaRPr/>
          </a:p>
          <a:p>
            <a:pPr marL="0" lvl="0" indent="0">
              <a:spcBef>
                <a:spcPts val="0"/>
              </a:spcBef>
              <a:spcAft>
                <a:spcPts val="0"/>
              </a:spcAft>
              <a:buNone/>
            </a:pPr>
            <a:r>
              <a:rPr lang="en"/>
              <a:t>Personality: </a:t>
            </a:r>
            <a:r>
              <a:rPr lang="en" u="sng">
                <a:solidFill>
                  <a:schemeClr val="hlink"/>
                </a:solidFill>
                <a:hlinkClick r:id="rId5"/>
              </a:rPr>
              <a:t>https://motherboard.vice.com/en_us/article/how-our-likes-helped-trump-win</a:t>
            </a:r>
            <a:r>
              <a:rPr lang="en"/>
              <a:t> (Cambridge Analytica—Board member Steve Bannon)</a:t>
            </a:r>
            <a:endParaRPr/>
          </a:p>
          <a:p>
            <a:pPr marL="0" lvl="0" indent="0">
              <a:spcBef>
                <a:spcPts val="0"/>
              </a:spcBef>
              <a:spcAft>
                <a:spcPts val="0"/>
              </a:spcAft>
              <a:buNone/>
            </a:pPr>
            <a:endParaRPr/>
          </a:p>
          <a:p>
            <a:pPr marL="0" lvl="0" indent="0">
              <a:spcBef>
                <a:spcPts val="0"/>
              </a:spcBef>
              <a:spcAft>
                <a:spcPts val="0"/>
              </a:spcAft>
              <a:buNone/>
            </a:pPr>
            <a:r>
              <a:rPr lang="en"/>
              <a:t>Link personality tests to Facebook profiles</a:t>
            </a:r>
            <a:endParaRPr/>
          </a:p>
          <a:p>
            <a:pPr marL="0" lvl="0" indent="0">
              <a:spcBef>
                <a:spcPts val="0"/>
              </a:spcBef>
              <a:spcAft>
                <a:spcPts val="0"/>
              </a:spcAft>
              <a:buNone/>
            </a:pPr>
            <a:r>
              <a:rPr lang="en"/>
              <a:t>"Followers of Lady Gaga were most probably extroverts, while those who "liked" philosophy tended to be introverts. While each piece of such information is too weak to produce a reliable prediction, when tens, hundreds, or thousands of individual data points are combined, the resulting predictions become really accurate."</a:t>
            </a:r>
            <a:endParaRPr/>
          </a:p>
          <a:p>
            <a:pPr marL="0" lvl="0" indent="0">
              <a:spcBef>
                <a:spcPts val="0"/>
              </a:spcBef>
              <a:spcAft>
                <a:spcPts val="0"/>
              </a:spcAft>
              <a:buNone/>
            </a:pPr>
            <a:endParaRPr/>
          </a:p>
          <a:p>
            <a:pPr marL="0" lvl="0" indent="0">
              <a:spcBef>
                <a:spcPts val="0"/>
              </a:spcBef>
              <a:spcAft>
                <a:spcPts val="0"/>
              </a:spcAft>
              <a:buNone/>
            </a:pPr>
            <a:r>
              <a:rPr lang="en"/>
              <a:t>"Up to now, explains Nix, election campaigns have been organized based on demographic concepts. "A really ridiculous idea. The idea that all women should receive the same message because of their gender—or all African Americans because of their race." What Nix meant is that while other campaigners so far have relied on demographics, Cambridge Analytica was using psychometrics."</a:t>
            </a:r>
            <a:endParaRPr/>
          </a:p>
          <a:p>
            <a:pPr marL="0" lvl="0" indent="0">
              <a:spcBef>
                <a:spcPts val="0"/>
              </a:spcBef>
              <a:spcAft>
                <a:spcPts val="0"/>
              </a:spcAft>
              <a:buNone/>
            </a:pPr>
            <a:endParaRPr/>
          </a:p>
          <a:p>
            <a:pPr marL="0" lvl="0" indent="0">
              <a:spcBef>
                <a:spcPts val="0"/>
              </a:spcBef>
              <a:spcAft>
                <a:spcPts val="0"/>
              </a:spcAft>
              <a:buNone/>
            </a:pPr>
            <a:r>
              <a:rPr lang="en"/>
              <a:t>Machine learning to predict recidivism (for parole), to predict whether the bank shoud give you a loan, to predict whether immigrants should be admitted to US.  Racism, fairness.</a:t>
            </a:r>
            <a:endParaRPr/>
          </a:p>
        </p:txBody>
      </p:sp>
    </p:spTree>
    <p:extLst>
      <p:ext uri="{BB962C8B-B14F-4D97-AF65-F5344CB8AC3E}">
        <p14:creationId xmlns:p14="http://schemas.microsoft.com/office/powerpoint/2010/main" val="2503823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069b8ae57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069b8ae5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8513652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06f3da22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06f3da22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2453328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069b8ae5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069b8ae5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598384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069b8ae57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069b8ae57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689382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069b8ae57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069b8ae57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7806772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069b8ae57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2069b8ae57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0531329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069b8ae57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069b8ae57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202057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49B1-5414-6942-A377-05E468DFC9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FB8F26-E22A-0743-8DF5-8EDC9C3A07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4E5B71-A5E5-9D43-A451-2C932B7A0CBB}"/>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C359CFC8-95E1-B743-B631-9D0C6BE97A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44D069-DD17-3E42-A6A4-BC89E023ED49}"/>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12749120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4D50-21D6-744E-A58F-5FE01B1233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40F6FFF-2D49-1945-9DDE-D0621313790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2A35F6-B31D-034C-B983-93AD2B4CD1F2}"/>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077AE119-9CC7-7848-B378-13DFFAD20C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8F920B-E72A-3743-9E0F-AC72A464D833}"/>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787079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54C060-6F85-AE4D-9535-CA3F75F6A4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FE8FDF-AD5F-E344-8853-8BDD83F1FDF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768AE2-D74D-2643-A938-DFCA3674FEE0}"/>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90B32ACA-4079-8146-AA79-F0B3F00A6E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798BE1-5FA4-8441-990F-881BAF78A3A4}"/>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26096878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609600" y="274637"/>
            <a:ext cx="8940800" cy="901200"/>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3600"/>
              <a:buFont typeface="Arial"/>
              <a:buNone/>
              <a:defRPr sz="4800" b="1">
                <a:latin typeface="Arial"/>
                <a:ea typeface="Arial"/>
                <a:cs typeface="Arial"/>
                <a:sym typeface="Arial"/>
              </a:defRPr>
            </a:lvl1pPr>
            <a:lvl2pPr lvl="1" algn="l" rtl="0">
              <a:spcBef>
                <a:spcPts val="0"/>
              </a:spcBef>
              <a:spcAft>
                <a:spcPts val="0"/>
              </a:spcAft>
              <a:buSzPts val="3600"/>
              <a:buFont typeface="Arial"/>
              <a:buNone/>
              <a:defRPr sz="4800" b="1">
                <a:solidFill>
                  <a:schemeClr val="dk2"/>
                </a:solidFill>
                <a:latin typeface="Arial"/>
                <a:ea typeface="Arial"/>
                <a:cs typeface="Arial"/>
                <a:sym typeface="Arial"/>
              </a:defRPr>
            </a:lvl2pPr>
            <a:lvl3pPr lvl="2" algn="l" rtl="0">
              <a:spcBef>
                <a:spcPts val="0"/>
              </a:spcBef>
              <a:spcAft>
                <a:spcPts val="0"/>
              </a:spcAft>
              <a:buSzPts val="3600"/>
              <a:buFont typeface="Arial"/>
              <a:buNone/>
              <a:defRPr sz="4800" b="1">
                <a:solidFill>
                  <a:schemeClr val="dk2"/>
                </a:solidFill>
                <a:latin typeface="Arial"/>
                <a:ea typeface="Arial"/>
                <a:cs typeface="Arial"/>
                <a:sym typeface="Arial"/>
              </a:defRPr>
            </a:lvl3pPr>
            <a:lvl4pPr lvl="3" algn="l" rtl="0">
              <a:spcBef>
                <a:spcPts val="0"/>
              </a:spcBef>
              <a:spcAft>
                <a:spcPts val="0"/>
              </a:spcAft>
              <a:buSzPts val="3600"/>
              <a:buFont typeface="Arial"/>
              <a:buNone/>
              <a:defRPr sz="4800" b="1">
                <a:solidFill>
                  <a:schemeClr val="dk2"/>
                </a:solidFill>
                <a:latin typeface="Arial"/>
                <a:ea typeface="Arial"/>
                <a:cs typeface="Arial"/>
                <a:sym typeface="Arial"/>
              </a:defRPr>
            </a:lvl4pPr>
            <a:lvl5pPr lvl="4" algn="l" rtl="0">
              <a:spcBef>
                <a:spcPts val="0"/>
              </a:spcBef>
              <a:spcAft>
                <a:spcPts val="0"/>
              </a:spcAft>
              <a:buSzPts val="3600"/>
              <a:buFont typeface="Arial"/>
              <a:buNone/>
              <a:defRPr sz="4800" b="1">
                <a:solidFill>
                  <a:schemeClr val="dk2"/>
                </a:solidFill>
                <a:latin typeface="Arial"/>
                <a:ea typeface="Arial"/>
                <a:cs typeface="Arial"/>
                <a:sym typeface="Arial"/>
              </a:defRPr>
            </a:lvl5pPr>
            <a:lvl6pPr lvl="5" algn="l" rtl="0">
              <a:spcBef>
                <a:spcPts val="0"/>
              </a:spcBef>
              <a:spcAft>
                <a:spcPts val="0"/>
              </a:spcAft>
              <a:buSzPts val="3600"/>
              <a:buFont typeface="Arial"/>
              <a:buNone/>
              <a:defRPr sz="4800" b="1">
                <a:solidFill>
                  <a:schemeClr val="dk2"/>
                </a:solidFill>
                <a:latin typeface="Arial"/>
                <a:ea typeface="Arial"/>
                <a:cs typeface="Arial"/>
                <a:sym typeface="Arial"/>
              </a:defRPr>
            </a:lvl6pPr>
            <a:lvl7pPr lvl="6" algn="l" rtl="0">
              <a:spcBef>
                <a:spcPts val="0"/>
              </a:spcBef>
              <a:spcAft>
                <a:spcPts val="0"/>
              </a:spcAft>
              <a:buSzPts val="3600"/>
              <a:buFont typeface="Arial"/>
              <a:buNone/>
              <a:defRPr sz="4800" b="1">
                <a:solidFill>
                  <a:schemeClr val="dk2"/>
                </a:solidFill>
                <a:latin typeface="Arial"/>
                <a:ea typeface="Arial"/>
                <a:cs typeface="Arial"/>
                <a:sym typeface="Arial"/>
              </a:defRPr>
            </a:lvl7pPr>
            <a:lvl8pPr lvl="7" algn="l" rtl="0">
              <a:spcBef>
                <a:spcPts val="0"/>
              </a:spcBef>
              <a:spcAft>
                <a:spcPts val="0"/>
              </a:spcAft>
              <a:buSzPts val="3600"/>
              <a:buFont typeface="Arial"/>
              <a:buNone/>
              <a:defRPr sz="4800" b="1">
                <a:solidFill>
                  <a:schemeClr val="dk2"/>
                </a:solidFill>
                <a:latin typeface="Arial"/>
                <a:ea typeface="Arial"/>
                <a:cs typeface="Arial"/>
                <a:sym typeface="Arial"/>
              </a:defRPr>
            </a:lvl8pPr>
            <a:lvl9pPr lvl="8" algn="l" rtl="0">
              <a:spcBef>
                <a:spcPts val="0"/>
              </a:spcBef>
              <a:spcAft>
                <a:spcPts val="0"/>
              </a:spcAft>
              <a:buSzPts val="3600"/>
              <a:buFont typeface="Arial"/>
              <a:buNone/>
              <a:defRPr sz="4800" b="1">
                <a:solidFill>
                  <a:schemeClr val="dk2"/>
                </a:solidFill>
                <a:latin typeface="Arial"/>
                <a:ea typeface="Arial"/>
                <a:cs typeface="Arial"/>
                <a:sym typeface="Arial"/>
              </a:defRPr>
            </a:lvl9pPr>
          </a:lstStyle>
          <a:p>
            <a:endParaRPr/>
          </a:p>
        </p:txBody>
      </p:sp>
      <p:cxnSp>
        <p:nvCxnSpPr>
          <p:cNvPr id="44" name="Google Shape;44;p9"/>
          <p:cNvCxnSpPr/>
          <p:nvPr/>
        </p:nvCxnSpPr>
        <p:spPr>
          <a:xfrm>
            <a:off x="609600" y="1175787"/>
            <a:ext cx="10972800" cy="0"/>
          </a:xfrm>
          <a:prstGeom prst="straightConnector1">
            <a:avLst/>
          </a:prstGeom>
          <a:noFill/>
          <a:ln w="9525" cap="flat" cmpd="sng">
            <a:solidFill>
              <a:srgbClr val="CCCCCC"/>
            </a:solidFill>
            <a:prstDash val="solid"/>
            <a:round/>
            <a:headEnd type="none" w="med" len="med"/>
            <a:tailEnd type="none" w="med" len="med"/>
          </a:ln>
        </p:spPr>
      </p:cxnSp>
      <p:cxnSp>
        <p:nvCxnSpPr>
          <p:cNvPr id="45" name="Google Shape;45;p9"/>
          <p:cNvCxnSpPr/>
          <p:nvPr/>
        </p:nvCxnSpPr>
        <p:spPr>
          <a:xfrm>
            <a:off x="609600" y="6324600"/>
            <a:ext cx="10972800" cy="0"/>
          </a:xfrm>
          <a:prstGeom prst="straightConnector1">
            <a:avLst/>
          </a:prstGeom>
          <a:noFill/>
          <a:ln w="9525" cap="flat" cmpd="sng">
            <a:solidFill>
              <a:srgbClr val="CCCCCC"/>
            </a:solidFill>
            <a:prstDash val="solid"/>
            <a:round/>
            <a:headEnd type="none" w="med" len="med"/>
            <a:tailEnd type="none" w="med" len="med"/>
          </a:ln>
        </p:spPr>
      </p:cxnSp>
      <p:sp>
        <p:nvSpPr>
          <p:cNvPr id="46" name="Google Shape;46;p9"/>
          <p:cNvSpPr txBox="1">
            <a:spLocks noGrp="1"/>
          </p:cNvSpPr>
          <p:nvPr>
            <p:ph type="body" idx="1"/>
          </p:nvPr>
        </p:nvSpPr>
        <p:spPr>
          <a:xfrm>
            <a:off x="609600" y="1295400"/>
            <a:ext cx="10972800" cy="4830800"/>
          </a:xfrm>
          <a:prstGeom prst="rect">
            <a:avLst/>
          </a:prstGeom>
          <a:noFill/>
          <a:ln>
            <a:noFill/>
          </a:ln>
        </p:spPr>
        <p:txBody>
          <a:bodyPr spcFirstLastPara="1" wrap="square" lIns="91425" tIns="91425" rIns="91425" bIns="91425" anchor="t" anchorCtr="0"/>
          <a:lstStyle>
            <a:lvl1pPr marL="609585" lvl="0" indent="-507987" rtl="0">
              <a:spcBef>
                <a:spcPts val="0"/>
              </a:spcBef>
              <a:spcAft>
                <a:spcPts val="0"/>
              </a:spcAft>
              <a:buSzPts val="2400"/>
              <a:buChar char="●"/>
              <a:defRPr sz="3200"/>
            </a:lvl1pPr>
            <a:lvl2pPr marL="1219170" lvl="1" indent="-507987" rtl="0">
              <a:spcBef>
                <a:spcPts val="533"/>
              </a:spcBef>
              <a:spcAft>
                <a:spcPts val="0"/>
              </a:spcAft>
              <a:buSzPts val="2400"/>
              <a:buChar char="○"/>
              <a:defRPr sz="3200"/>
            </a:lvl2pPr>
            <a:lvl3pPr marL="1828754" lvl="2" indent="-507987" rtl="0">
              <a:spcBef>
                <a:spcPts val="533"/>
              </a:spcBef>
              <a:spcAft>
                <a:spcPts val="0"/>
              </a:spcAft>
              <a:buSzPts val="2400"/>
              <a:buChar char="■"/>
              <a:defRPr sz="3200"/>
            </a:lvl3pPr>
            <a:lvl4pPr marL="2438339" lvl="3" indent="-457189" rtl="0">
              <a:spcBef>
                <a:spcPts val="533"/>
              </a:spcBef>
              <a:spcAft>
                <a:spcPts val="0"/>
              </a:spcAft>
              <a:buSzPts val="1800"/>
              <a:buChar char="●"/>
              <a:defRPr sz="2400"/>
            </a:lvl4pPr>
            <a:lvl5pPr marL="3047924" lvl="4" indent="-457189" rtl="0">
              <a:spcBef>
                <a:spcPts val="533"/>
              </a:spcBef>
              <a:spcAft>
                <a:spcPts val="0"/>
              </a:spcAft>
              <a:buSzPts val="1800"/>
              <a:buChar char="○"/>
              <a:defRPr sz="2400"/>
            </a:lvl5pPr>
            <a:lvl6pPr marL="3657509" lvl="5" indent="-457189" rtl="0">
              <a:spcBef>
                <a:spcPts val="533"/>
              </a:spcBef>
              <a:spcAft>
                <a:spcPts val="0"/>
              </a:spcAft>
              <a:buSzPts val="1800"/>
              <a:buChar char="■"/>
              <a:defRPr sz="2400"/>
            </a:lvl6pPr>
            <a:lvl7pPr marL="4267093" lvl="6" indent="-457189" rtl="0">
              <a:spcBef>
                <a:spcPts val="533"/>
              </a:spcBef>
              <a:spcAft>
                <a:spcPts val="0"/>
              </a:spcAft>
              <a:buSzPts val="1800"/>
              <a:buChar char="●"/>
              <a:defRPr sz="2400"/>
            </a:lvl7pPr>
            <a:lvl8pPr marL="4876678" lvl="7" indent="-457189" rtl="0">
              <a:spcBef>
                <a:spcPts val="533"/>
              </a:spcBef>
              <a:spcAft>
                <a:spcPts val="0"/>
              </a:spcAft>
              <a:buSzPts val="1800"/>
              <a:buChar char="○"/>
              <a:defRPr sz="2400"/>
            </a:lvl8pPr>
            <a:lvl9pPr marL="5486263" lvl="8" indent="-457189" rtl="0">
              <a:spcBef>
                <a:spcPts val="533"/>
              </a:spcBef>
              <a:spcAft>
                <a:spcPts val="533"/>
              </a:spcAft>
              <a:buSzPts val="1800"/>
              <a:buChar char="■"/>
              <a:defRPr sz="2400"/>
            </a:lvl9pPr>
          </a:lstStyle>
          <a:p>
            <a:endParaRPr/>
          </a:p>
        </p:txBody>
      </p:sp>
    </p:spTree>
    <p:extLst>
      <p:ext uri="{BB962C8B-B14F-4D97-AF65-F5344CB8AC3E}">
        <p14:creationId xmlns:p14="http://schemas.microsoft.com/office/powerpoint/2010/main" val="2249209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9E0F0-E12A-7443-8933-F0EE51352B00}"/>
              </a:ext>
            </a:extLst>
          </p:cNvPr>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F53F3B05-30D8-814C-B8ED-72C03B52200E}"/>
              </a:ext>
            </a:extLst>
          </p:cNvPr>
          <p:cNvSpPr>
            <a:spLocks noGrp="1"/>
          </p:cNvSpPr>
          <p:nvPr>
            <p:ph idx="1"/>
          </p:nvPr>
        </p:nvSpPr>
        <p:spPr/>
        <p:txBody>
          <a:bodyPr/>
          <a:lstStyle>
            <a:lvl1pPr>
              <a:defRPr b="0" i="0">
                <a:latin typeface="Helvetica Neue Light" panose="02000403000000020004" pitchFamily="2" charset="0"/>
                <a:ea typeface="Helvetica Neue Light" panose="02000403000000020004" pitchFamily="2" charset="0"/>
              </a:defRPr>
            </a:lvl1pPr>
            <a:lvl2pPr>
              <a:defRPr b="0" i="0">
                <a:latin typeface="Helvetica Neue Light" panose="02000403000000020004" pitchFamily="2" charset="0"/>
                <a:ea typeface="Helvetica Neue Light" panose="02000403000000020004" pitchFamily="2" charset="0"/>
              </a:defRPr>
            </a:lvl2pPr>
            <a:lvl3pPr>
              <a:defRPr b="0" i="0">
                <a:latin typeface="Helvetica Neue Light" panose="02000403000000020004" pitchFamily="2" charset="0"/>
                <a:ea typeface="Helvetica Neue Light" panose="02000403000000020004" pitchFamily="2" charset="0"/>
              </a:defRPr>
            </a:lvl3pPr>
            <a:lvl4pPr>
              <a:defRPr b="0" i="0">
                <a:latin typeface="Helvetica Neue Light" panose="02000403000000020004" pitchFamily="2" charset="0"/>
                <a:ea typeface="Helvetica Neue Light" panose="02000403000000020004" pitchFamily="2" charset="0"/>
              </a:defRPr>
            </a:lvl4pPr>
            <a:lvl5pPr>
              <a:defRPr b="0" i="0">
                <a:latin typeface="Helvetica Neue Light" panose="02000403000000020004" pitchFamily="2" charset="0"/>
                <a:ea typeface="Helvetica Neue Light" panose="02000403000000020004" pitchFamily="2"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F1EB557-C443-8144-93F7-5DE2377C12CE}"/>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AC92C0BD-B5AE-0245-AA39-3E9AFDF6D3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7855E3-01BD-E743-A7AD-8C28F1B64489}"/>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564306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D2B34-8632-274E-8E45-DF0F0FD946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136FCB-215B-7A4D-AD48-3AD6A0C30F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D742910-6C1F-084E-B73C-EB166821EE73}"/>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9A3380B8-FA2D-F84E-95EC-AE5A3550D5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47048A-CDD7-5541-ADBC-E71CFA4EA487}"/>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2962136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C6411-FC39-CE46-87D1-5051A42F02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AE8F07-A4B0-2446-A75B-74827E8F581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C881150-2289-8746-B672-6CA4E1514DD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E6CBEE-CAB1-DF4E-AF28-E7C1435E4C40}"/>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6" name="Footer Placeholder 5">
            <a:extLst>
              <a:ext uri="{FF2B5EF4-FFF2-40B4-BE49-F238E27FC236}">
                <a16:creationId xmlns:a16="http://schemas.microsoft.com/office/drawing/2014/main" id="{DB0E7A41-E15A-9E45-85C0-F193127796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172122-BEE7-FA43-959B-D193630068EA}"/>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972020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37D3E-A92A-634B-B2E0-6579A401FF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0EB0210-EB8C-504F-8E8D-6E739F1362D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390A74B-89C7-A04F-8266-33DF02FB654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E6DFFB-625B-4D4B-8035-3634D5A3CC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12827AC-F56F-9146-9AFC-D3EFA36F74E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9BAB622-644C-784C-85AF-B3BC42D07FCA}"/>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8" name="Footer Placeholder 7">
            <a:extLst>
              <a:ext uri="{FF2B5EF4-FFF2-40B4-BE49-F238E27FC236}">
                <a16:creationId xmlns:a16="http://schemas.microsoft.com/office/drawing/2014/main" id="{16FD590D-E9C4-5049-A2E0-EBC981C374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ABFCFD0-25A5-9C44-BB7F-452C6168D035}"/>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618648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507B4-4F67-6642-91A5-174F5020279E}"/>
              </a:ext>
            </a:extLst>
          </p:cNvPr>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95465ECE-04EA-F940-917D-0B2220E8531E}"/>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4" name="Footer Placeholder 3">
            <a:extLst>
              <a:ext uri="{FF2B5EF4-FFF2-40B4-BE49-F238E27FC236}">
                <a16:creationId xmlns:a16="http://schemas.microsoft.com/office/drawing/2014/main" id="{B364E97F-79AA-AD4D-A2C8-A64E8C4BCE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AC3BA8-3B91-D547-A65F-D8DB7D4FCC9D}"/>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276660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0317ED-AB18-B442-8954-D752F66A3975}"/>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3" name="Footer Placeholder 2">
            <a:extLst>
              <a:ext uri="{FF2B5EF4-FFF2-40B4-BE49-F238E27FC236}">
                <a16:creationId xmlns:a16="http://schemas.microsoft.com/office/drawing/2014/main" id="{03059EC8-749D-3C44-91A4-EE3A73AD02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A01968-3DEF-7041-8B96-2B242648663D}"/>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23726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E8DCE-453F-C34F-9D4F-8D2ED73FA1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6770-C414-4843-825F-FF6D65ECBC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C410BDD-48B3-FA45-8E1A-1EEFA9D5B7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CA0BE70-DA0B-BF4E-8976-057C5142C0F4}"/>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6" name="Footer Placeholder 5">
            <a:extLst>
              <a:ext uri="{FF2B5EF4-FFF2-40B4-BE49-F238E27FC236}">
                <a16:creationId xmlns:a16="http://schemas.microsoft.com/office/drawing/2014/main" id="{A4457D5E-4B33-9649-890F-364BE7C2FA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13BD84-C8B0-B346-B3C5-57BC9401DAEC}"/>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1730145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EE21A-D331-A746-80E1-0A36DC92F8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F4479A-D655-5D4A-8D9A-A3ADCC2455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2BCE72-15F8-B44C-9780-953CDB9863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3DB4834-0AAB-414B-BDE0-F71C3CFABB33}"/>
              </a:ext>
            </a:extLst>
          </p:cNvPr>
          <p:cNvSpPr>
            <a:spLocks noGrp="1"/>
          </p:cNvSpPr>
          <p:nvPr>
            <p:ph type="dt" sz="half" idx="10"/>
          </p:nvPr>
        </p:nvSpPr>
        <p:spPr/>
        <p:txBody>
          <a:bodyPr/>
          <a:lstStyle/>
          <a:p>
            <a:fld id="{8153ADB8-CF42-7A47-8F8F-609599C2F6D6}" type="datetimeFigureOut">
              <a:rPr lang="en-US" smtClean="0"/>
              <a:t>11/28/18</a:t>
            </a:fld>
            <a:endParaRPr lang="en-US"/>
          </a:p>
        </p:txBody>
      </p:sp>
      <p:sp>
        <p:nvSpPr>
          <p:cNvPr id="6" name="Footer Placeholder 5">
            <a:extLst>
              <a:ext uri="{FF2B5EF4-FFF2-40B4-BE49-F238E27FC236}">
                <a16:creationId xmlns:a16="http://schemas.microsoft.com/office/drawing/2014/main" id="{08281EEA-45F7-2C4B-A07D-DC0ED126F7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B3D54B-08FA-1345-96CC-4B9B0F28DC46}"/>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2482713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979A34-6022-8849-A4B0-FE7F12B83A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747DC4C-E305-1040-B0EB-06EBC0BDEC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1A7B01B-89CA-6F4D-AD7E-71FFC17563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53ADB8-CF42-7A47-8F8F-609599C2F6D6}" type="datetimeFigureOut">
              <a:rPr lang="en-US" smtClean="0"/>
              <a:t>11/28/18</a:t>
            </a:fld>
            <a:endParaRPr lang="en-US"/>
          </a:p>
        </p:txBody>
      </p:sp>
      <p:sp>
        <p:nvSpPr>
          <p:cNvPr id="5" name="Footer Placeholder 4">
            <a:extLst>
              <a:ext uri="{FF2B5EF4-FFF2-40B4-BE49-F238E27FC236}">
                <a16:creationId xmlns:a16="http://schemas.microsoft.com/office/drawing/2014/main" id="{7E99A647-EC77-D040-86D6-B66C35C006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D5D59C7-F835-5747-A892-9A6C2A7D22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B0131F-B18C-074C-9B47-EE084C0DF5EA}" type="slidenum">
              <a:rPr lang="en-US" smtClean="0"/>
              <a:t>‹#›</a:t>
            </a:fld>
            <a:endParaRPr lang="en-US"/>
          </a:p>
        </p:txBody>
      </p:sp>
    </p:spTree>
    <p:extLst>
      <p:ext uri="{BB962C8B-B14F-4D97-AF65-F5344CB8AC3E}">
        <p14:creationId xmlns:p14="http://schemas.microsoft.com/office/powerpoint/2010/main" val="21370523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Neue Light" panose="02000403000000020004" pitchFamily="2" charset="0"/>
          <a:ea typeface="Helvetica Neue Light" panose="02000403000000020004"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Neue Light" panose="02000403000000020004" pitchFamily="2" charset="0"/>
          <a:ea typeface="Helvetica Neue Light" panose="02000403000000020004"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Neue Light" panose="02000403000000020004" pitchFamily="2" charset="0"/>
          <a:ea typeface="Helvetica Neue Light" panose="02000403000000020004"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Neue Light" panose="02000403000000020004" pitchFamily="2" charset="0"/>
          <a:ea typeface="Helvetica Neue Light" panose="02000403000000020004"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Neue Light" panose="02000403000000020004" pitchFamily="2" charset="0"/>
          <a:ea typeface="Helvetica Neue Light" panose="02000403000000020004"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hyperlink" Target="https://giving.duke.edu/article/decoding-cancer-brittany-wenger-17" TargetMode="External"/><Relationship Id="rId7" Type="http://schemas.openxmlformats.org/officeDocument/2006/relationships/hyperlink" Target="https://obamawhitehouse.archives.gov/the-press-office/2013/04/22/new-details-president-obama-host-white-house-science-fair"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hyperlink" Target="http://bit.ly/FoDS-f18-1128" TargetMode="Externa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CompSci 190:</a:t>
            </a:r>
            <a:br>
              <a:rPr lang="en-US" dirty="0">
                <a:latin typeface="Helvetica Neue" panose="02000503000000020004" pitchFamily="2" charset="0"/>
                <a:ea typeface="Helvetica Neue" panose="02000503000000020004" pitchFamily="2" charset="0"/>
                <a:cs typeface="Helvetica Neue" panose="02000503000000020004" pitchFamily="2" charset="0"/>
              </a:rPr>
            </a:br>
            <a:r>
              <a:rPr lang="en-US" dirty="0">
                <a:latin typeface="Helvetica Neue" panose="02000503000000020004" pitchFamily="2" charset="0"/>
                <a:ea typeface="Helvetica Neue" panose="02000503000000020004" pitchFamily="2" charset="0"/>
                <a:cs typeface="Helvetica Neue" panose="02000503000000020004" pitchFamily="2" charset="0"/>
              </a:rPr>
              <a:t>Lecture 14: Classification</a:t>
            </a:r>
          </a:p>
        </p:txBody>
      </p:sp>
      <p:sp>
        <p:nvSpPr>
          <p:cNvPr id="3" name="Subtitle 2"/>
          <p:cNvSpPr>
            <a:spLocks noGrp="1"/>
          </p:cNvSpPr>
          <p:nvPr>
            <p:ph type="subTitle" idx="1"/>
          </p:nvPr>
        </p:nvSpPr>
        <p:spPr>
          <a:xfrm>
            <a:off x="1524000" y="3602038"/>
            <a:ext cx="9144000" cy="2058098"/>
          </a:xfrm>
        </p:spPr>
        <p:txBody>
          <a:bodyPr>
            <a:normAutofit/>
          </a:bodyPr>
          <a:lstStyle/>
          <a:p>
            <a:r>
              <a:rPr lang="en-US" dirty="0">
                <a:latin typeface="Helvetica Neue Light" panose="02000403000000020004" pitchFamily="2" charset="0"/>
                <a:ea typeface="Helvetica Neue Light" panose="02000403000000020004" pitchFamily="2" charset="0"/>
              </a:rPr>
              <a:t>Jeff Forbes</a:t>
            </a:r>
          </a:p>
          <a:p>
            <a:r>
              <a:rPr lang="en-US" dirty="0">
                <a:latin typeface="Helvetica Neue Light" panose="02000403000000020004" pitchFamily="2" charset="0"/>
                <a:ea typeface="Helvetica Neue Light" panose="02000403000000020004" pitchFamily="2" charset="0"/>
              </a:rPr>
              <a:t>November 28, 2018</a:t>
            </a:r>
          </a:p>
          <a:p>
            <a:endParaRPr lang="en-US" dirty="0">
              <a:latin typeface="Helvetica Neue Light" panose="02000403000000020004" pitchFamily="2" charset="0"/>
              <a:ea typeface="Helvetica Neue Light" panose="02000403000000020004" pitchFamily="2" charset="0"/>
            </a:endParaRPr>
          </a:p>
        </p:txBody>
      </p:sp>
      <p:sp>
        <p:nvSpPr>
          <p:cNvPr id="6" name="Slide Number Placeholder 5"/>
          <p:cNvSpPr>
            <a:spLocks noGrp="1"/>
          </p:cNvSpPr>
          <p:nvPr>
            <p:ph type="sldNum" sz="quarter" idx="12"/>
          </p:nvPr>
        </p:nvSpPr>
        <p:spPr>
          <a:xfrm>
            <a:off x="8479971" y="6356349"/>
            <a:ext cx="2743200" cy="365125"/>
          </a:xfrm>
        </p:spPr>
        <p:txBody>
          <a:bodyPr/>
          <a:lstStyle/>
          <a:p>
            <a:fld id="{CCE1C50A-A548-314E-A0B9-6004DAD6FBA4}" type="slidenum">
              <a:rPr lang="en-US" smtClean="0"/>
              <a:pPr/>
              <a:t>1</a:t>
            </a:fld>
            <a:endParaRPr lang="en-US" dirty="0"/>
          </a:p>
        </p:txBody>
      </p:sp>
      <p:sp>
        <p:nvSpPr>
          <p:cNvPr id="9" name="Date Placeholder 3"/>
          <p:cNvSpPr>
            <a:spLocks noGrp="1"/>
          </p:cNvSpPr>
          <p:nvPr>
            <p:ph type="dt" sz="half" idx="10"/>
          </p:nvPr>
        </p:nvSpPr>
        <p:spPr>
          <a:xfrm>
            <a:off x="914400" y="6356349"/>
            <a:ext cx="2133600" cy="365125"/>
          </a:xfrm>
        </p:spPr>
        <p:txBody>
          <a:bodyPr/>
          <a:lstStyle/>
          <a:p>
            <a:r>
              <a:rPr lang="en-US" dirty="0"/>
              <a:t>11/28/18</a:t>
            </a:r>
          </a:p>
        </p:txBody>
      </p:sp>
      <p:sp>
        <p:nvSpPr>
          <p:cNvPr id="10" name="Footer Placeholder 4"/>
          <p:cNvSpPr>
            <a:spLocks noGrp="1"/>
          </p:cNvSpPr>
          <p:nvPr>
            <p:ph type="ftr" sz="quarter" idx="11"/>
          </p:nvPr>
        </p:nvSpPr>
        <p:spPr>
          <a:xfrm>
            <a:off x="4648200" y="6356351"/>
            <a:ext cx="2895600" cy="365125"/>
          </a:xfrm>
        </p:spPr>
        <p:txBody>
          <a:bodyPr/>
          <a:lstStyle/>
          <a:p>
            <a:r>
              <a:rPr lang="en-US" dirty="0" err="1"/>
              <a:t>FoDS</a:t>
            </a:r>
            <a:r>
              <a:rPr lang="en-US" dirty="0"/>
              <a:t>, Classification</a:t>
            </a:r>
          </a:p>
        </p:txBody>
      </p:sp>
    </p:spTree>
    <p:extLst>
      <p:ext uri="{BB962C8B-B14F-4D97-AF65-F5344CB8AC3E}">
        <p14:creationId xmlns:p14="http://schemas.microsoft.com/office/powerpoint/2010/main" val="777573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2"/>
          <p:cNvSpPr txBox="1">
            <a:spLocks noGrp="1"/>
          </p:cNvSpPr>
          <p:nvPr>
            <p:ph type="body" idx="1"/>
          </p:nvPr>
        </p:nvSpPr>
        <p:spPr>
          <a:xfrm>
            <a:off x="609600" y="1295400"/>
            <a:ext cx="10972800" cy="2946800"/>
          </a:xfrm>
          <a:prstGeom prst="rect">
            <a:avLst/>
          </a:prstGeom>
        </p:spPr>
        <p:txBody>
          <a:bodyPr spcFirstLastPara="1" vert="horz" wrap="square" lIns="121900" tIns="121900" rIns="121900" bIns="121900" rtlCol="0" anchor="t" anchorCtr="0">
            <a:noAutofit/>
          </a:bodyPr>
          <a:lstStyle/>
          <a:p>
            <a:pPr marL="0" indent="0">
              <a:buNone/>
            </a:pPr>
            <a:r>
              <a:rPr lang="en"/>
              <a:t>The accuracy of a classifier on a labeled data set is the proportion of examples that are labeled correctly</a:t>
            </a:r>
            <a:endParaRPr/>
          </a:p>
          <a:p>
            <a:pPr marL="0" indent="0">
              <a:spcBef>
                <a:spcPts val="1600"/>
              </a:spcBef>
              <a:buNone/>
            </a:pPr>
            <a:r>
              <a:rPr lang="en"/>
              <a:t>Need to compare classifier predictions to true labels</a:t>
            </a:r>
            <a:endParaRPr/>
          </a:p>
          <a:p>
            <a:pPr marL="0" indent="0">
              <a:spcBef>
                <a:spcPts val="1600"/>
              </a:spcBef>
              <a:spcAft>
                <a:spcPts val="1600"/>
              </a:spcAft>
              <a:buNone/>
            </a:pPr>
            <a:r>
              <a:rPr lang="en"/>
              <a:t>If the labeled data set is sampled at random from a population, then we can infer accuracy on that population</a:t>
            </a:r>
            <a:endParaRPr/>
          </a:p>
        </p:txBody>
      </p:sp>
      <p:sp>
        <p:nvSpPr>
          <p:cNvPr id="250" name="Google Shape;250;p42"/>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Accuracy of a Classifier</a:t>
            </a:r>
            <a:endParaRPr/>
          </a:p>
        </p:txBody>
      </p:sp>
      <p:grpSp>
        <p:nvGrpSpPr>
          <p:cNvPr id="251" name="Google Shape;251;p42"/>
          <p:cNvGrpSpPr/>
          <p:nvPr/>
        </p:nvGrpSpPr>
        <p:grpSpPr>
          <a:xfrm>
            <a:off x="3108667" y="4658891"/>
            <a:ext cx="5974667" cy="1430741"/>
            <a:chOff x="2331500" y="3494168"/>
            <a:chExt cx="4481000" cy="1073056"/>
          </a:xfrm>
        </p:grpSpPr>
        <p:sp>
          <p:nvSpPr>
            <p:cNvPr id="252" name="Google Shape;252;p42"/>
            <p:cNvSpPr/>
            <p:nvPr/>
          </p:nvSpPr>
          <p:spPr>
            <a:xfrm>
              <a:off x="2416147" y="3550725"/>
              <a:ext cx="1171800" cy="8643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253" name="Google Shape;253;p42"/>
            <p:cNvSpPr/>
            <p:nvPr/>
          </p:nvSpPr>
          <p:spPr>
            <a:xfrm>
              <a:off x="3587947" y="3550725"/>
              <a:ext cx="1171800" cy="8643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sp>
          <p:nvSpPr>
            <p:cNvPr id="254" name="Google Shape;254;p42"/>
            <p:cNvSpPr/>
            <p:nvPr/>
          </p:nvSpPr>
          <p:spPr>
            <a:xfrm>
              <a:off x="5017975" y="3494175"/>
              <a:ext cx="1171800" cy="5499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255" name="Google Shape;255;p42"/>
            <p:cNvSpPr/>
            <p:nvPr/>
          </p:nvSpPr>
          <p:spPr>
            <a:xfrm>
              <a:off x="6190000" y="3494168"/>
              <a:ext cx="622500" cy="5499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cxnSp>
          <p:nvCxnSpPr>
            <p:cNvPr id="256" name="Google Shape;256;p42"/>
            <p:cNvCxnSpPr/>
            <p:nvPr/>
          </p:nvCxnSpPr>
          <p:spPr>
            <a:xfrm>
              <a:off x="2331500" y="4159725"/>
              <a:ext cx="2583000" cy="0"/>
            </a:xfrm>
            <a:prstGeom prst="straightConnector1">
              <a:avLst/>
            </a:prstGeom>
            <a:noFill/>
            <a:ln w="28575" cap="flat" cmpd="sng">
              <a:solidFill>
                <a:srgbClr val="000000"/>
              </a:solidFill>
              <a:prstDash val="dash"/>
              <a:round/>
              <a:headEnd type="none" w="med" len="med"/>
              <a:tailEnd type="none" w="med" len="med"/>
            </a:ln>
          </p:spPr>
        </p:cxnSp>
        <p:sp>
          <p:nvSpPr>
            <p:cNvPr id="257" name="Google Shape;257;p42"/>
            <p:cNvSpPr/>
            <p:nvPr/>
          </p:nvSpPr>
          <p:spPr>
            <a:xfrm>
              <a:off x="5017975" y="4262725"/>
              <a:ext cx="1171800" cy="3045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258" name="Google Shape;258;p42"/>
            <p:cNvSpPr/>
            <p:nvPr/>
          </p:nvSpPr>
          <p:spPr>
            <a:xfrm>
              <a:off x="6190000" y="4262717"/>
              <a:ext cx="622500" cy="3045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sp>
        <p:nvSpPr>
          <p:cNvPr id="259" name="Google Shape;259;p42"/>
          <p:cNvSpPr txBox="1"/>
          <p:nvPr/>
        </p:nvSpPr>
        <p:spPr>
          <a:xfrm>
            <a:off x="5162200" y="6191991"/>
            <a:ext cx="1867600" cy="806800"/>
          </a:xfrm>
          <a:prstGeom prst="rect">
            <a:avLst/>
          </a:prstGeom>
          <a:noFill/>
          <a:ln>
            <a:noFill/>
          </a:ln>
        </p:spPr>
        <p:txBody>
          <a:bodyPr spcFirstLastPara="1" wrap="square" lIns="121900" tIns="121900" rIns="121900" bIns="121900" anchor="t" anchorCtr="0">
            <a:noAutofit/>
          </a:bodyPr>
          <a:lstStyle/>
          <a:p>
            <a:pPr algn="ctr"/>
            <a:r>
              <a:rPr lang="en" sz="3200">
                <a:solidFill>
                  <a:srgbClr val="3B7EA1"/>
                </a:solidFill>
              </a:rPr>
              <a:t>(Demo)</a:t>
            </a:r>
            <a:endParaRPr sz="3200">
              <a:solidFill>
                <a:srgbClr val="3B7EA1"/>
              </a:solidFill>
            </a:endParaRPr>
          </a:p>
        </p:txBody>
      </p:sp>
    </p:spTree>
    <p:extLst>
      <p:ext uri="{BB962C8B-B14F-4D97-AF65-F5344CB8AC3E}">
        <p14:creationId xmlns:p14="http://schemas.microsoft.com/office/powerpoint/2010/main" val="846795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9">
                                            <p:txEl>
                                              <p:pRg st="0" end="0"/>
                                            </p:txEl>
                                          </p:spTgt>
                                        </p:tgtEl>
                                        <p:attrNameLst>
                                          <p:attrName>style.visibility</p:attrName>
                                        </p:attrNameLst>
                                      </p:cBhvr>
                                      <p:to>
                                        <p:strVal val="visible"/>
                                      </p:to>
                                    </p:set>
                                    <p:animEffect transition="in" filter="fade">
                                      <p:cBhvr>
                                        <p:cTn id="7" dur="1"/>
                                        <p:tgtEl>
                                          <p:spTgt spid="24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9">
                                            <p:txEl>
                                              <p:pRg st="1" end="1"/>
                                            </p:txEl>
                                          </p:spTgt>
                                        </p:tgtEl>
                                        <p:attrNameLst>
                                          <p:attrName>style.visibility</p:attrName>
                                        </p:attrNameLst>
                                      </p:cBhvr>
                                      <p:to>
                                        <p:strVal val="visible"/>
                                      </p:to>
                                    </p:set>
                                    <p:animEffect transition="in" filter="fade">
                                      <p:cBhvr>
                                        <p:cTn id="12" dur="1"/>
                                        <p:tgtEl>
                                          <p:spTgt spid="24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9">
                                            <p:txEl>
                                              <p:pRg st="2" end="2"/>
                                            </p:txEl>
                                          </p:spTgt>
                                        </p:tgtEl>
                                        <p:attrNameLst>
                                          <p:attrName>style.visibility</p:attrName>
                                        </p:attrNameLst>
                                      </p:cBhvr>
                                      <p:to>
                                        <p:strVal val="visible"/>
                                      </p:to>
                                    </p:set>
                                    <p:animEffect transition="in" filter="fade">
                                      <p:cBhvr>
                                        <p:cTn id="17" dur="1"/>
                                        <p:tgtEl>
                                          <p:spTgt spid="24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51"/>
                                        </p:tgtEl>
                                        <p:attrNameLst>
                                          <p:attrName>style.visibility</p:attrName>
                                        </p:attrNameLst>
                                      </p:cBhvr>
                                      <p:to>
                                        <p:strVal val="visible"/>
                                      </p:to>
                                    </p:set>
                                    <p:animEffect transition="in" filter="fade">
                                      <p:cBhvr>
                                        <p:cTn id="22" dur="1"/>
                                        <p:tgtEl>
                                          <p:spTgt spid="25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59"/>
                                        </p:tgtEl>
                                        <p:attrNameLst>
                                          <p:attrName>style.visibility</p:attrName>
                                        </p:attrNameLst>
                                      </p:cBhvr>
                                      <p:to>
                                        <p:strVal val="visible"/>
                                      </p:to>
                                    </p:set>
                                    <p:animEffect transition="in" filter="fade">
                                      <p:cBhvr>
                                        <p:cTn id="27" dur="1"/>
                                        <p:tgtEl>
                                          <p:spTgt spid="2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3"/>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The Google Science Fair</a:t>
            </a:r>
            <a:endParaRPr/>
          </a:p>
        </p:txBody>
      </p:sp>
      <p:sp>
        <p:nvSpPr>
          <p:cNvPr id="188" name="Google Shape;188;p33"/>
          <p:cNvSpPr txBox="1">
            <a:spLocks noGrp="1"/>
          </p:cNvSpPr>
          <p:nvPr>
            <p:ph type="body" idx="1"/>
          </p:nvPr>
        </p:nvSpPr>
        <p:spPr>
          <a:xfrm>
            <a:off x="609600" y="1295400"/>
            <a:ext cx="6872800" cy="2337600"/>
          </a:xfrm>
          <a:prstGeom prst="rect">
            <a:avLst/>
          </a:prstGeom>
        </p:spPr>
        <p:txBody>
          <a:bodyPr spcFirstLastPara="1" vert="horz" wrap="square" lIns="121900" tIns="121900" rIns="121900" bIns="121900" rtlCol="0" anchor="t" anchorCtr="0">
            <a:noAutofit/>
          </a:bodyPr>
          <a:lstStyle/>
          <a:p>
            <a:r>
              <a:rPr lang="en" dirty="0">
                <a:hlinkClick r:id="rId3"/>
              </a:rPr>
              <a:t>Brittany Wenger, Trinity 2017</a:t>
            </a:r>
            <a:endParaRPr dirty="0"/>
          </a:p>
          <a:p>
            <a:pPr>
              <a:spcBef>
                <a:spcPts val="1067"/>
              </a:spcBef>
              <a:spcAft>
                <a:spcPts val="1067"/>
              </a:spcAft>
            </a:pPr>
            <a:r>
              <a:rPr lang="en" dirty="0"/>
              <a:t>Won by 2012 Science Fair building a breast cancer classifier with 99% accuracy</a:t>
            </a:r>
            <a:endParaRPr dirty="0"/>
          </a:p>
        </p:txBody>
      </p:sp>
      <p:pic>
        <p:nvPicPr>
          <p:cNvPr id="190" name="Google Shape;190;p33"/>
          <p:cNvPicPr preferRelativeResize="0"/>
          <p:nvPr/>
        </p:nvPicPr>
        <p:blipFill>
          <a:blip r:embed="rId4">
            <a:alphaModFix/>
          </a:blip>
          <a:stretch>
            <a:fillRect/>
          </a:stretch>
        </p:blipFill>
        <p:spPr>
          <a:xfrm>
            <a:off x="609601" y="3854167"/>
            <a:ext cx="3405767" cy="2191832"/>
          </a:xfrm>
          <a:prstGeom prst="rect">
            <a:avLst/>
          </a:prstGeom>
          <a:noFill/>
          <a:ln>
            <a:noFill/>
          </a:ln>
        </p:spPr>
      </p:pic>
      <p:pic>
        <p:nvPicPr>
          <p:cNvPr id="191" name="Google Shape;191;p33"/>
          <p:cNvPicPr preferRelativeResize="0"/>
          <p:nvPr/>
        </p:nvPicPr>
        <p:blipFill>
          <a:blip r:embed="rId5">
            <a:alphaModFix/>
          </a:blip>
          <a:stretch>
            <a:fillRect/>
          </a:stretch>
        </p:blipFill>
        <p:spPr>
          <a:xfrm>
            <a:off x="4159267" y="3854167"/>
            <a:ext cx="3323333" cy="2151567"/>
          </a:xfrm>
          <a:prstGeom prst="rect">
            <a:avLst/>
          </a:prstGeom>
          <a:noFill/>
          <a:ln>
            <a:noFill/>
          </a:ln>
        </p:spPr>
      </p:pic>
      <p:grpSp>
        <p:nvGrpSpPr>
          <p:cNvPr id="3" name="Group 2">
            <a:extLst>
              <a:ext uri="{FF2B5EF4-FFF2-40B4-BE49-F238E27FC236}">
                <a16:creationId xmlns:a16="http://schemas.microsoft.com/office/drawing/2014/main" id="{50D43E5F-8626-9340-B836-87DA79EE304F}"/>
              </a:ext>
            </a:extLst>
          </p:cNvPr>
          <p:cNvGrpSpPr/>
          <p:nvPr/>
        </p:nvGrpSpPr>
        <p:grpSpPr>
          <a:xfrm>
            <a:off x="7708933" y="1485433"/>
            <a:ext cx="4082400" cy="3944733"/>
            <a:chOff x="7708933" y="1485433"/>
            <a:chExt cx="4082400" cy="3944733"/>
          </a:xfrm>
        </p:grpSpPr>
        <p:pic>
          <p:nvPicPr>
            <p:cNvPr id="189" name="Google Shape;189;p33"/>
            <p:cNvPicPr preferRelativeResize="0"/>
            <p:nvPr/>
          </p:nvPicPr>
          <p:blipFill rotWithShape="1">
            <a:blip r:embed="rId6">
              <a:alphaModFix/>
            </a:blip>
            <a:srcRect l="23902"/>
            <a:stretch/>
          </p:blipFill>
          <p:spPr>
            <a:xfrm>
              <a:off x="7708933" y="1485433"/>
              <a:ext cx="4082400" cy="3575401"/>
            </a:xfrm>
            <a:prstGeom prst="rect">
              <a:avLst/>
            </a:prstGeom>
            <a:noFill/>
            <a:ln>
              <a:noFill/>
            </a:ln>
          </p:spPr>
        </p:pic>
        <p:sp>
          <p:nvSpPr>
            <p:cNvPr id="2" name="TextBox 1">
              <a:extLst>
                <a:ext uri="{FF2B5EF4-FFF2-40B4-BE49-F238E27FC236}">
                  <a16:creationId xmlns:a16="http://schemas.microsoft.com/office/drawing/2014/main" id="{2D5D55FD-41AE-6348-AA5C-14A8F5ABE4D5}"/>
                </a:ext>
              </a:extLst>
            </p:cNvPr>
            <p:cNvSpPr txBox="1"/>
            <p:nvPr/>
          </p:nvSpPr>
          <p:spPr>
            <a:xfrm>
              <a:off x="8913093" y="5060834"/>
              <a:ext cx="1674080" cy="369332"/>
            </a:xfrm>
            <a:prstGeom prst="rect">
              <a:avLst/>
            </a:prstGeom>
            <a:noFill/>
          </p:spPr>
          <p:txBody>
            <a:bodyPr wrap="square" rtlCol="0">
              <a:spAutoFit/>
            </a:bodyPr>
            <a:lstStyle/>
            <a:p>
              <a:r>
                <a:rPr lang="en-US" dirty="0">
                  <a:hlinkClick r:id="rId7"/>
                </a:rPr>
                <a:t>April 22, 2013</a:t>
              </a:r>
              <a:endParaRPr lang="en-US" dirty="0"/>
            </a:p>
          </p:txBody>
        </p:sp>
      </p:grpSp>
    </p:spTree>
    <p:extLst>
      <p:ext uri="{BB962C8B-B14F-4D97-AF65-F5344CB8AC3E}">
        <p14:creationId xmlns:p14="http://schemas.microsoft.com/office/powerpoint/2010/main" val="2036262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8">
                                            <p:txEl>
                                              <p:pRg st="0" end="0"/>
                                            </p:txEl>
                                          </p:spTgt>
                                        </p:tgtEl>
                                        <p:attrNameLst>
                                          <p:attrName>style.visibility</p:attrName>
                                        </p:attrNameLst>
                                      </p:cBhvr>
                                      <p:to>
                                        <p:strVal val="visible"/>
                                      </p:to>
                                    </p:set>
                                    <p:animEffect transition="in" filter="fade">
                                      <p:cBhvr>
                                        <p:cTn id="7" dur="1"/>
                                        <p:tgtEl>
                                          <p:spTgt spid="18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8">
                                            <p:txEl>
                                              <p:pRg st="1" end="1"/>
                                            </p:txEl>
                                          </p:spTgt>
                                        </p:tgtEl>
                                        <p:attrNameLst>
                                          <p:attrName>style.visibility</p:attrName>
                                        </p:attrNameLst>
                                      </p:cBhvr>
                                      <p:to>
                                        <p:strVal val="visible"/>
                                      </p:to>
                                    </p:set>
                                    <p:animEffect transition="in" filter="fade">
                                      <p:cBhvr>
                                        <p:cTn id="12" dur="1"/>
                                        <p:tgtEl>
                                          <p:spTgt spid="188">
                                            <p:txEl>
                                              <p:pRg st="1" end="1"/>
                                            </p:txEl>
                                          </p:spTgt>
                                        </p:tgtEl>
                                      </p:cBhvr>
                                    </p:animEffec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90"/>
                                        </p:tgtEl>
                                        <p:attrNameLst>
                                          <p:attrName>style.visibility</p:attrName>
                                        </p:attrNameLst>
                                      </p:cBhvr>
                                      <p:to>
                                        <p:strVal val="visible"/>
                                      </p:to>
                                    </p:set>
                                    <p:animEffect transition="in" filter="fade">
                                      <p:cBhvr>
                                        <p:cTn id="19" dur="1"/>
                                        <p:tgtEl>
                                          <p:spTgt spid="19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91"/>
                                        </p:tgtEl>
                                        <p:attrNameLst>
                                          <p:attrName>style.visibility</p:attrName>
                                        </p:attrNameLst>
                                      </p:cBhvr>
                                      <p:to>
                                        <p:strVal val="visible"/>
                                      </p:to>
                                    </p:set>
                                    <p:animEffect transition="in" filter="fade">
                                      <p:cBhvr>
                                        <p:cTn id="24" dur="1"/>
                                        <p:tgtEl>
                                          <p:spTgt spid="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2"/>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Classification Examples</a:t>
            </a:r>
            <a:endParaRPr/>
          </a:p>
        </p:txBody>
      </p:sp>
      <p:sp>
        <p:nvSpPr>
          <p:cNvPr id="111" name="Google Shape;111;p22"/>
          <p:cNvSpPr txBox="1"/>
          <p:nvPr/>
        </p:nvSpPr>
        <p:spPr>
          <a:xfrm>
            <a:off x="5518754" y="5596631"/>
            <a:ext cx="1867600" cy="806800"/>
          </a:xfrm>
          <a:prstGeom prst="rect">
            <a:avLst/>
          </a:prstGeom>
          <a:noFill/>
          <a:ln>
            <a:noFill/>
          </a:ln>
        </p:spPr>
        <p:txBody>
          <a:bodyPr spcFirstLastPara="1" wrap="square" lIns="121900" tIns="121900" rIns="121900" bIns="121900" anchor="t" anchorCtr="0">
            <a:noAutofit/>
          </a:bodyPr>
          <a:lstStyle/>
          <a:p>
            <a:pPr algn="ctr"/>
            <a:r>
              <a:rPr lang="en" sz="3200" dirty="0">
                <a:solidFill>
                  <a:srgbClr val="3B7EA1"/>
                </a:solidFill>
              </a:rPr>
              <a:t>(Demo)</a:t>
            </a:r>
            <a:endParaRPr sz="3200" dirty="0">
              <a:solidFill>
                <a:srgbClr val="3B7EA1"/>
              </a:solidFill>
            </a:endParaRPr>
          </a:p>
        </p:txBody>
      </p:sp>
      <p:pic>
        <p:nvPicPr>
          <p:cNvPr id="4" name="Picture 3">
            <a:extLst>
              <a:ext uri="{FF2B5EF4-FFF2-40B4-BE49-F238E27FC236}">
                <a16:creationId xmlns:a16="http://schemas.microsoft.com/office/drawing/2014/main" id="{E79646B7-B5C5-D04C-9DB5-7F5F23E42FE7}"/>
              </a:ext>
            </a:extLst>
          </p:cNvPr>
          <p:cNvPicPr>
            <a:picLocks noChangeAspect="1"/>
          </p:cNvPicPr>
          <p:nvPr/>
        </p:nvPicPr>
        <p:blipFill>
          <a:blip r:embed="rId3"/>
          <a:stretch>
            <a:fillRect/>
          </a:stretch>
        </p:blipFill>
        <p:spPr>
          <a:xfrm>
            <a:off x="688492" y="1463649"/>
            <a:ext cx="5621563" cy="3930702"/>
          </a:xfrm>
          <a:prstGeom prst="rect">
            <a:avLst/>
          </a:prstGeom>
        </p:spPr>
      </p:pic>
      <p:pic>
        <p:nvPicPr>
          <p:cNvPr id="2" name="Picture 1">
            <a:extLst>
              <a:ext uri="{FF2B5EF4-FFF2-40B4-BE49-F238E27FC236}">
                <a16:creationId xmlns:a16="http://schemas.microsoft.com/office/drawing/2014/main" id="{D7C406AB-D794-4A43-B4DD-D87DBB2F18CB}"/>
              </a:ext>
            </a:extLst>
          </p:cNvPr>
          <p:cNvPicPr>
            <a:picLocks noChangeAspect="1"/>
          </p:cNvPicPr>
          <p:nvPr/>
        </p:nvPicPr>
        <p:blipFill>
          <a:blip r:embed="rId4"/>
          <a:stretch>
            <a:fillRect/>
          </a:stretch>
        </p:blipFill>
        <p:spPr>
          <a:xfrm>
            <a:off x="1174678" y="3894568"/>
            <a:ext cx="4572000" cy="2367280"/>
          </a:xfrm>
          <a:prstGeom prst="rect">
            <a:avLst/>
          </a:prstGeom>
        </p:spPr>
      </p:pic>
      <p:grpSp>
        <p:nvGrpSpPr>
          <p:cNvPr id="10" name="Group 9">
            <a:extLst>
              <a:ext uri="{FF2B5EF4-FFF2-40B4-BE49-F238E27FC236}">
                <a16:creationId xmlns:a16="http://schemas.microsoft.com/office/drawing/2014/main" id="{A97E4683-7829-1846-A3D6-00F7AB45245B}"/>
              </a:ext>
            </a:extLst>
          </p:cNvPr>
          <p:cNvGrpSpPr/>
          <p:nvPr/>
        </p:nvGrpSpPr>
        <p:grpSpPr>
          <a:xfrm>
            <a:off x="6554321" y="1463649"/>
            <a:ext cx="5046825" cy="2131902"/>
            <a:chOff x="6554321" y="1463649"/>
            <a:chExt cx="5046825" cy="2131902"/>
          </a:xfrm>
        </p:grpSpPr>
        <p:pic>
          <p:nvPicPr>
            <p:cNvPr id="11" name="Google Shape;190;p33">
              <a:extLst>
                <a:ext uri="{FF2B5EF4-FFF2-40B4-BE49-F238E27FC236}">
                  <a16:creationId xmlns:a16="http://schemas.microsoft.com/office/drawing/2014/main" id="{93EE7620-DB1C-664F-A436-2A82EC315037}"/>
                </a:ext>
              </a:extLst>
            </p:cNvPr>
            <p:cNvPicPr preferRelativeResize="0"/>
            <p:nvPr/>
          </p:nvPicPr>
          <p:blipFill>
            <a:blip r:embed="rId5">
              <a:alphaModFix/>
            </a:blip>
            <a:stretch>
              <a:fillRect/>
            </a:stretch>
          </p:blipFill>
          <p:spPr>
            <a:xfrm>
              <a:off x="6554321" y="1463649"/>
              <a:ext cx="2554325" cy="1643874"/>
            </a:xfrm>
            <a:prstGeom prst="rect">
              <a:avLst/>
            </a:prstGeom>
            <a:noFill/>
            <a:ln>
              <a:noFill/>
            </a:ln>
          </p:spPr>
        </p:pic>
        <p:pic>
          <p:nvPicPr>
            <p:cNvPr id="12" name="Google Shape;191;p33">
              <a:extLst>
                <a:ext uri="{FF2B5EF4-FFF2-40B4-BE49-F238E27FC236}">
                  <a16:creationId xmlns:a16="http://schemas.microsoft.com/office/drawing/2014/main" id="{507FB25C-7E16-7C48-BF7E-3C8A5EB7649D}"/>
                </a:ext>
              </a:extLst>
            </p:cNvPr>
            <p:cNvPicPr preferRelativeResize="0"/>
            <p:nvPr/>
          </p:nvPicPr>
          <p:blipFill>
            <a:blip r:embed="rId6">
              <a:alphaModFix/>
            </a:blip>
            <a:stretch>
              <a:fillRect/>
            </a:stretch>
          </p:blipFill>
          <p:spPr>
            <a:xfrm>
              <a:off x="9108646" y="1478748"/>
              <a:ext cx="2492500" cy="1613675"/>
            </a:xfrm>
            <a:prstGeom prst="rect">
              <a:avLst/>
            </a:prstGeom>
            <a:noFill/>
            <a:ln>
              <a:noFill/>
            </a:ln>
          </p:spPr>
        </p:pic>
        <p:sp>
          <p:nvSpPr>
            <p:cNvPr id="7" name="TextBox 6">
              <a:extLst>
                <a:ext uri="{FF2B5EF4-FFF2-40B4-BE49-F238E27FC236}">
                  <a16:creationId xmlns:a16="http://schemas.microsoft.com/office/drawing/2014/main" id="{A20A8E41-4847-D64D-8994-631F2A864CF1}"/>
                </a:ext>
              </a:extLst>
            </p:cNvPr>
            <p:cNvSpPr txBox="1"/>
            <p:nvPr/>
          </p:nvSpPr>
          <p:spPr>
            <a:xfrm>
              <a:off x="8387519" y="3226219"/>
              <a:ext cx="1442254" cy="369332"/>
            </a:xfrm>
            <a:prstGeom prst="rect">
              <a:avLst/>
            </a:prstGeom>
            <a:noFill/>
          </p:spPr>
          <p:txBody>
            <a:bodyPr wrap="none" rtlCol="0">
              <a:spAutoFit/>
            </a:bodyPr>
            <a:lstStyle/>
            <a:p>
              <a:r>
                <a:rPr lang="en-US" dirty="0"/>
                <a:t>Wenger 2012</a:t>
              </a:r>
            </a:p>
          </p:txBody>
        </p:sp>
      </p:grpSp>
      <p:grpSp>
        <p:nvGrpSpPr>
          <p:cNvPr id="9" name="Group 8">
            <a:extLst>
              <a:ext uri="{FF2B5EF4-FFF2-40B4-BE49-F238E27FC236}">
                <a16:creationId xmlns:a16="http://schemas.microsoft.com/office/drawing/2014/main" id="{2FA9F78C-B41F-EE40-BD3F-E8B963E3F8CF}"/>
              </a:ext>
            </a:extLst>
          </p:cNvPr>
          <p:cNvGrpSpPr/>
          <p:nvPr/>
        </p:nvGrpSpPr>
        <p:grpSpPr>
          <a:xfrm>
            <a:off x="8616120" y="4648173"/>
            <a:ext cx="1766494" cy="1317790"/>
            <a:chOff x="8616120" y="4648173"/>
            <a:chExt cx="1766494" cy="1317790"/>
          </a:xfrm>
        </p:grpSpPr>
        <p:grpSp>
          <p:nvGrpSpPr>
            <p:cNvPr id="134" name="Group 237">
              <a:extLst>
                <a:ext uri="{FF2B5EF4-FFF2-40B4-BE49-F238E27FC236}">
                  <a16:creationId xmlns:a16="http://schemas.microsoft.com/office/drawing/2014/main" id="{44BBF162-4F5C-0443-A095-4D88C42EA634}"/>
                </a:ext>
              </a:extLst>
            </p:cNvPr>
            <p:cNvGrpSpPr>
              <a:grpSpLocks noChangeAspect="1"/>
            </p:cNvGrpSpPr>
            <p:nvPr/>
          </p:nvGrpSpPr>
          <p:grpSpPr bwMode="auto">
            <a:xfrm>
              <a:off x="9149520" y="4648173"/>
              <a:ext cx="612529" cy="859240"/>
              <a:chOff x="2018" y="3009"/>
              <a:chExt cx="576" cy="840"/>
            </a:xfrm>
          </p:grpSpPr>
          <p:grpSp>
            <p:nvGrpSpPr>
              <p:cNvPr id="135" name="Group 238">
                <a:extLst>
                  <a:ext uri="{FF2B5EF4-FFF2-40B4-BE49-F238E27FC236}">
                    <a16:creationId xmlns:a16="http://schemas.microsoft.com/office/drawing/2014/main" id="{C6AF5AA0-1810-4943-B148-C51E79035917}"/>
                  </a:ext>
                </a:extLst>
              </p:cNvPr>
              <p:cNvGrpSpPr>
                <a:grpSpLocks noChangeAspect="1"/>
              </p:cNvGrpSpPr>
              <p:nvPr/>
            </p:nvGrpSpPr>
            <p:grpSpPr bwMode="auto">
              <a:xfrm>
                <a:off x="2018" y="3009"/>
                <a:ext cx="576" cy="840"/>
                <a:chOff x="1371" y="1125"/>
                <a:chExt cx="1728" cy="2519"/>
              </a:xfrm>
            </p:grpSpPr>
            <p:grpSp>
              <p:nvGrpSpPr>
                <p:cNvPr id="137" name="Group 239">
                  <a:extLst>
                    <a:ext uri="{FF2B5EF4-FFF2-40B4-BE49-F238E27FC236}">
                      <a16:creationId xmlns:a16="http://schemas.microsoft.com/office/drawing/2014/main" id="{6458F183-99CD-374A-A031-72485BE2E484}"/>
                    </a:ext>
                  </a:extLst>
                </p:cNvPr>
                <p:cNvGrpSpPr>
                  <a:grpSpLocks noChangeAspect="1"/>
                </p:cNvGrpSpPr>
                <p:nvPr/>
              </p:nvGrpSpPr>
              <p:grpSpPr bwMode="auto">
                <a:xfrm>
                  <a:off x="1371" y="1125"/>
                  <a:ext cx="1728" cy="1727"/>
                  <a:chOff x="863" y="1439"/>
                  <a:chExt cx="1728" cy="1727"/>
                </a:xfrm>
              </p:grpSpPr>
              <p:sp>
                <p:nvSpPr>
                  <p:cNvPr id="147" name="Rectangle 240">
                    <a:extLst>
                      <a:ext uri="{FF2B5EF4-FFF2-40B4-BE49-F238E27FC236}">
                        <a16:creationId xmlns:a16="http://schemas.microsoft.com/office/drawing/2014/main" id="{A424CC87-A584-A746-BCDF-C1363967853B}"/>
                      </a:ext>
                    </a:extLst>
                  </p:cNvPr>
                  <p:cNvSpPr>
                    <a:spLocks noChangeAspect="1" noChangeArrowheads="1"/>
                  </p:cNvSpPr>
                  <p:nvPr/>
                </p:nvSpPr>
                <p:spPr bwMode="auto">
                  <a:xfrm>
                    <a:off x="863" y="1439"/>
                    <a:ext cx="1727" cy="1727"/>
                  </a:xfrm>
                  <a:prstGeom prst="rect">
                    <a:avLst/>
                  </a:prstGeom>
                  <a:solidFill>
                    <a:schemeClr val="bg2"/>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8" name="Line 241">
                    <a:extLst>
                      <a:ext uri="{FF2B5EF4-FFF2-40B4-BE49-F238E27FC236}">
                        <a16:creationId xmlns:a16="http://schemas.microsoft.com/office/drawing/2014/main" id="{E114E18D-7B67-FB44-A8AA-8977F7503FA4}"/>
                      </a:ext>
                    </a:extLst>
                  </p:cNvPr>
                  <p:cNvSpPr>
                    <a:spLocks noChangeAspect="1" noChangeShapeType="1"/>
                  </p:cNvSpPr>
                  <p:nvPr/>
                </p:nvSpPr>
                <p:spPr bwMode="auto">
                  <a:xfrm>
                    <a:off x="863"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9" name="Line 242">
                    <a:extLst>
                      <a:ext uri="{FF2B5EF4-FFF2-40B4-BE49-F238E27FC236}">
                        <a16:creationId xmlns:a16="http://schemas.microsoft.com/office/drawing/2014/main" id="{300C6D57-C4A6-8841-855F-ADBC22EBE503}"/>
                      </a:ext>
                    </a:extLst>
                  </p:cNvPr>
                  <p:cNvSpPr>
                    <a:spLocks noChangeAspect="1" noChangeShapeType="1"/>
                  </p:cNvSpPr>
                  <p:nvPr/>
                </p:nvSpPr>
                <p:spPr bwMode="auto">
                  <a:xfrm>
                    <a:off x="2591"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0" name="Line 243">
                    <a:extLst>
                      <a:ext uri="{FF2B5EF4-FFF2-40B4-BE49-F238E27FC236}">
                        <a16:creationId xmlns:a16="http://schemas.microsoft.com/office/drawing/2014/main" id="{9D68B00C-EDE4-2347-A4F9-3AA7A57F863F}"/>
                      </a:ext>
                    </a:extLst>
                  </p:cNvPr>
                  <p:cNvSpPr>
                    <a:spLocks noChangeAspect="1" noChangeShapeType="1"/>
                  </p:cNvSpPr>
                  <p:nvPr/>
                </p:nvSpPr>
                <p:spPr bwMode="auto">
                  <a:xfrm>
                    <a:off x="1439"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1" name="Line 244">
                    <a:extLst>
                      <a:ext uri="{FF2B5EF4-FFF2-40B4-BE49-F238E27FC236}">
                        <a16:creationId xmlns:a16="http://schemas.microsoft.com/office/drawing/2014/main" id="{89F7BCEF-A414-AB43-BD36-554C5A009BCC}"/>
                      </a:ext>
                    </a:extLst>
                  </p:cNvPr>
                  <p:cNvSpPr>
                    <a:spLocks noChangeAspect="1" noChangeShapeType="1"/>
                  </p:cNvSpPr>
                  <p:nvPr/>
                </p:nvSpPr>
                <p:spPr bwMode="auto">
                  <a:xfrm>
                    <a:off x="2015"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38" name="Group 245">
                  <a:extLst>
                    <a:ext uri="{FF2B5EF4-FFF2-40B4-BE49-F238E27FC236}">
                      <a16:creationId xmlns:a16="http://schemas.microsoft.com/office/drawing/2014/main" id="{9BD849CA-0812-A64F-B956-D3095CE40E82}"/>
                    </a:ext>
                  </a:extLst>
                </p:cNvPr>
                <p:cNvGrpSpPr>
                  <a:grpSpLocks noChangeAspect="1"/>
                </p:cNvGrpSpPr>
                <p:nvPr/>
              </p:nvGrpSpPr>
              <p:grpSpPr bwMode="auto">
                <a:xfrm>
                  <a:off x="1821" y="1701"/>
                  <a:ext cx="696" cy="1943"/>
                  <a:chOff x="1698" y="3360"/>
                  <a:chExt cx="696" cy="1943"/>
                </a:xfrm>
              </p:grpSpPr>
              <p:sp>
                <p:nvSpPr>
                  <p:cNvPr id="139" name="Rectangle 246">
                    <a:extLst>
                      <a:ext uri="{FF2B5EF4-FFF2-40B4-BE49-F238E27FC236}">
                        <a16:creationId xmlns:a16="http://schemas.microsoft.com/office/drawing/2014/main" id="{D6A00DC9-F248-5745-B404-A2739065B040}"/>
                      </a:ext>
                    </a:extLst>
                  </p:cNvPr>
                  <p:cNvSpPr>
                    <a:spLocks noChangeAspect="1" noChangeArrowheads="1"/>
                  </p:cNvSpPr>
                  <p:nvPr/>
                </p:nvSpPr>
                <p:spPr bwMode="auto">
                  <a:xfrm>
                    <a:off x="2234"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0" name="Rectangle 247">
                    <a:extLst>
                      <a:ext uri="{FF2B5EF4-FFF2-40B4-BE49-F238E27FC236}">
                        <a16:creationId xmlns:a16="http://schemas.microsoft.com/office/drawing/2014/main" id="{D69B07D5-742E-4D46-9852-45D8DE030D2B}"/>
                      </a:ext>
                    </a:extLst>
                  </p:cNvPr>
                  <p:cNvSpPr>
                    <a:spLocks noChangeAspect="1" noChangeArrowheads="1"/>
                  </p:cNvSpPr>
                  <p:nvPr/>
                </p:nvSpPr>
                <p:spPr bwMode="auto">
                  <a:xfrm>
                    <a:off x="1941"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1" name="Rectangle 248">
                    <a:extLst>
                      <a:ext uri="{FF2B5EF4-FFF2-40B4-BE49-F238E27FC236}">
                        <a16:creationId xmlns:a16="http://schemas.microsoft.com/office/drawing/2014/main" id="{3B308BDC-C41E-8446-8C39-FE51ABCD6F34}"/>
                      </a:ext>
                    </a:extLst>
                  </p:cNvPr>
                  <p:cNvSpPr>
                    <a:spLocks noChangeAspect="1" noChangeArrowheads="1"/>
                  </p:cNvSpPr>
                  <p:nvPr/>
                </p:nvSpPr>
                <p:spPr bwMode="auto">
                  <a:xfrm>
                    <a:off x="2235"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2" name="Rectangle 249">
                    <a:extLst>
                      <a:ext uri="{FF2B5EF4-FFF2-40B4-BE49-F238E27FC236}">
                        <a16:creationId xmlns:a16="http://schemas.microsoft.com/office/drawing/2014/main" id="{0B084A13-D12E-3945-9B81-35B08B259950}"/>
                      </a:ext>
                    </a:extLst>
                  </p:cNvPr>
                  <p:cNvSpPr>
                    <a:spLocks noChangeAspect="1" noChangeArrowheads="1"/>
                  </p:cNvSpPr>
                  <p:nvPr/>
                </p:nvSpPr>
                <p:spPr bwMode="auto">
                  <a:xfrm>
                    <a:off x="1947"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 name="Rectangle 250">
                    <a:extLst>
                      <a:ext uri="{FF2B5EF4-FFF2-40B4-BE49-F238E27FC236}">
                        <a16:creationId xmlns:a16="http://schemas.microsoft.com/office/drawing/2014/main" id="{876FCEF2-8D2C-E742-B078-5A7671F921E7}"/>
                      </a:ext>
                    </a:extLst>
                  </p:cNvPr>
                  <p:cNvSpPr>
                    <a:spLocks noChangeAspect="1" noChangeArrowheads="1"/>
                  </p:cNvSpPr>
                  <p:nvPr/>
                </p:nvSpPr>
                <p:spPr bwMode="auto">
                  <a:xfrm>
                    <a:off x="1970" y="3360"/>
                    <a:ext cx="288" cy="576"/>
                  </a:xfrm>
                  <a:prstGeom prst="rect">
                    <a:avLst/>
                  </a:prstGeom>
                  <a:solidFill>
                    <a:schemeClr val="accent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 name="Line 251">
                    <a:extLst>
                      <a:ext uri="{FF2B5EF4-FFF2-40B4-BE49-F238E27FC236}">
                        <a16:creationId xmlns:a16="http://schemas.microsoft.com/office/drawing/2014/main" id="{2BC36B5E-30D2-7643-92D6-9034BECCAC31}"/>
                      </a:ext>
                    </a:extLst>
                  </p:cNvPr>
                  <p:cNvSpPr>
                    <a:spLocks noChangeAspect="1" noChangeShapeType="1"/>
                  </p:cNvSpPr>
                  <p:nvPr/>
                </p:nvSpPr>
                <p:spPr bwMode="auto">
                  <a:xfrm>
                    <a:off x="1971" y="3554"/>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5" name="Line 252">
                    <a:extLst>
                      <a:ext uri="{FF2B5EF4-FFF2-40B4-BE49-F238E27FC236}">
                        <a16:creationId xmlns:a16="http://schemas.microsoft.com/office/drawing/2014/main" id="{F65A3D96-F89A-EB45-ACFB-1180808F5D5D}"/>
                      </a:ext>
                    </a:extLst>
                  </p:cNvPr>
                  <p:cNvSpPr>
                    <a:spLocks noChangeAspect="1" noChangeShapeType="1"/>
                  </p:cNvSpPr>
                  <p:nvPr/>
                </p:nvSpPr>
                <p:spPr bwMode="auto">
                  <a:xfrm>
                    <a:off x="1971" y="3746"/>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6" name="Text Box 253">
                    <a:extLst>
                      <a:ext uri="{FF2B5EF4-FFF2-40B4-BE49-F238E27FC236}">
                        <a16:creationId xmlns:a16="http://schemas.microsoft.com/office/drawing/2014/main" id="{58B8DDEA-D3DA-3E40-99EB-4E0688085F25}"/>
                      </a:ext>
                    </a:extLst>
                  </p:cNvPr>
                  <p:cNvSpPr txBox="1">
                    <a:spLocks noChangeAspect="1" noChangeArrowheads="1"/>
                  </p:cNvSpPr>
                  <p:nvPr/>
                </p:nvSpPr>
                <p:spPr bwMode="auto">
                  <a:xfrm>
                    <a:off x="1698" y="3507"/>
                    <a:ext cx="696" cy="17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a:p>
                </p:txBody>
              </p:sp>
            </p:grpSp>
          </p:grpSp>
          <p:sp>
            <p:nvSpPr>
              <p:cNvPr id="136" name="AutoShape 254">
                <a:extLst>
                  <a:ext uri="{FF2B5EF4-FFF2-40B4-BE49-F238E27FC236}">
                    <a16:creationId xmlns:a16="http://schemas.microsoft.com/office/drawing/2014/main" id="{5B07E423-0704-7A47-8F66-A5772D09B2DE}"/>
                  </a:ext>
                </a:extLst>
              </p:cNvPr>
              <p:cNvSpPr>
                <a:spLocks noChangeAspect="1" noChangeArrowheads="1"/>
              </p:cNvSpPr>
              <p:nvPr/>
            </p:nvSpPr>
            <p:spPr bwMode="auto">
              <a:xfrm>
                <a:off x="2272" y="3045"/>
                <a:ext cx="69" cy="144"/>
              </a:xfrm>
              <a:prstGeom prst="upArrow">
                <a:avLst>
                  <a:gd name="adj1" fmla="val 50000"/>
                  <a:gd name="adj2" fmla="val 52174"/>
                </a:avLst>
              </a:prstGeom>
              <a:solidFill>
                <a:srgbClr val="FF0000"/>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52" name="Group 255">
              <a:extLst>
                <a:ext uri="{FF2B5EF4-FFF2-40B4-BE49-F238E27FC236}">
                  <a16:creationId xmlns:a16="http://schemas.microsoft.com/office/drawing/2014/main" id="{84C11435-AE26-1F42-97A2-3B097C4C7991}"/>
                </a:ext>
              </a:extLst>
            </p:cNvPr>
            <p:cNvGrpSpPr>
              <a:grpSpLocks noChangeAspect="1"/>
            </p:cNvGrpSpPr>
            <p:nvPr/>
          </p:nvGrpSpPr>
          <p:grpSpPr bwMode="auto">
            <a:xfrm>
              <a:off x="9682919" y="4854547"/>
              <a:ext cx="614658" cy="861369"/>
              <a:chOff x="3898" y="3186"/>
              <a:chExt cx="576" cy="841"/>
            </a:xfrm>
          </p:grpSpPr>
          <p:grpSp>
            <p:nvGrpSpPr>
              <p:cNvPr id="153" name="Group 256">
                <a:extLst>
                  <a:ext uri="{FF2B5EF4-FFF2-40B4-BE49-F238E27FC236}">
                    <a16:creationId xmlns:a16="http://schemas.microsoft.com/office/drawing/2014/main" id="{0B9C6978-A886-124F-BA1E-2F318FF709C1}"/>
                  </a:ext>
                </a:extLst>
              </p:cNvPr>
              <p:cNvGrpSpPr>
                <a:grpSpLocks noChangeAspect="1"/>
              </p:cNvGrpSpPr>
              <p:nvPr/>
            </p:nvGrpSpPr>
            <p:grpSpPr bwMode="auto">
              <a:xfrm>
                <a:off x="3898" y="3186"/>
                <a:ext cx="576" cy="841"/>
                <a:chOff x="1371" y="1125"/>
                <a:chExt cx="1728" cy="2522"/>
              </a:xfrm>
            </p:grpSpPr>
            <p:grpSp>
              <p:nvGrpSpPr>
                <p:cNvPr id="155" name="Group 257">
                  <a:extLst>
                    <a:ext uri="{FF2B5EF4-FFF2-40B4-BE49-F238E27FC236}">
                      <a16:creationId xmlns:a16="http://schemas.microsoft.com/office/drawing/2014/main" id="{8FC267F0-6040-0742-A615-69137205F913}"/>
                    </a:ext>
                  </a:extLst>
                </p:cNvPr>
                <p:cNvGrpSpPr>
                  <a:grpSpLocks noChangeAspect="1"/>
                </p:cNvGrpSpPr>
                <p:nvPr/>
              </p:nvGrpSpPr>
              <p:grpSpPr bwMode="auto">
                <a:xfrm>
                  <a:off x="1371" y="1125"/>
                  <a:ext cx="1728" cy="1727"/>
                  <a:chOff x="863" y="1439"/>
                  <a:chExt cx="1728" cy="1727"/>
                </a:xfrm>
              </p:grpSpPr>
              <p:sp>
                <p:nvSpPr>
                  <p:cNvPr id="165" name="Rectangle 258">
                    <a:extLst>
                      <a:ext uri="{FF2B5EF4-FFF2-40B4-BE49-F238E27FC236}">
                        <a16:creationId xmlns:a16="http://schemas.microsoft.com/office/drawing/2014/main" id="{C50DE894-97B3-BF42-86AE-8514E23583FA}"/>
                      </a:ext>
                    </a:extLst>
                  </p:cNvPr>
                  <p:cNvSpPr>
                    <a:spLocks noChangeAspect="1" noChangeArrowheads="1"/>
                  </p:cNvSpPr>
                  <p:nvPr/>
                </p:nvSpPr>
                <p:spPr bwMode="auto">
                  <a:xfrm>
                    <a:off x="863" y="1439"/>
                    <a:ext cx="1727" cy="1727"/>
                  </a:xfrm>
                  <a:prstGeom prst="rect">
                    <a:avLst/>
                  </a:prstGeom>
                  <a:solidFill>
                    <a:schemeClr val="bg2"/>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6" name="Line 259">
                    <a:extLst>
                      <a:ext uri="{FF2B5EF4-FFF2-40B4-BE49-F238E27FC236}">
                        <a16:creationId xmlns:a16="http://schemas.microsoft.com/office/drawing/2014/main" id="{C77F6BFA-5964-A347-8179-99E1C6921A1C}"/>
                      </a:ext>
                    </a:extLst>
                  </p:cNvPr>
                  <p:cNvSpPr>
                    <a:spLocks noChangeAspect="1" noChangeShapeType="1"/>
                  </p:cNvSpPr>
                  <p:nvPr/>
                </p:nvSpPr>
                <p:spPr bwMode="auto">
                  <a:xfrm>
                    <a:off x="863"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7" name="Line 260">
                    <a:extLst>
                      <a:ext uri="{FF2B5EF4-FFF2-40B4-BE49-F238E27FC236}">
                        <a16:creationId xmlns:a16="http://schemas.microsoft.com/office/drawing/2014/main" id="{959653DF-BEFF-7645-BB72-4ADDF1F8695E}"/>
                      </a:ext>
                    </a:extLst>
                  </p:cNvPr>
                  <p:cNvSpPr>
                    <a:spLocks noChangeAspect="1" noChangeShapeType="1"/>
                  </p:cNvSpPr>
                  <p:nvPr/>
                </p:nvSpPr>
                <p:spPr bwMode="auto">
                  <a:xfrm>
                    <a:off x="2591"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8" name="Line 261">
                    <a:extLst>
                      <a:ext uri="{FF2B5EF4-FFF2-40B4-BE49-F238E27FC236}">
                        <a16:creationId xmlns:a16="http://schemas.microsoft.com/office/drawing/2014/main" id="{97C0B8C5-5A14-9C43-A74C-1C92CBFF7341}"/>
                      </a:ext>
                    </a:extLst>
                  </p:cNvPr>
                  <p:cNvSpPr>
                    <a:spLocks noChangeAspect="1" noChangeShapeType="1"/>
                  </p:cNvSpPr>
                  <p:nvPr/>
                </p:nvSpPr>
                <p:spPr bwMode="auto">
                  <a:xfrm>
                    <a:off x="1439"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9" name="Line 262">
                    <a:extLst>
                      <a:ext uri="{FF2B5EF4-FFF2-40B4-BE49-F238E27FC236}">
                        <a16:creationId xmlns:a16="http://schemas.microsoft.com/office/drawing/2014/main" id="{DD845AD1-FBC6-CC47-9698-E1EFFA69BBE2}"/>
                      </a:ext>
                    </a:extLst>
                  </p:cNvPr>
                  <p:cNvSpPr>
                    <a:spLocks noChangeAspect="1" noChangeShapeType="1"/>
                  </p:cNvSpPr>
                  <p:nvPr/>
                </p:nvSpPr>
                <p:spPr bwMode="auto">
                  <a:xfrm>
                    <a:off x="2015"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56" name="Group 263">
                  <a:extLst>
                    <a:ext uri="{FF2B5EF4-FFF2-40B4-BE49-F238E27FC236}">
                      <a16:creationId xmlns:a16="http://schemas.microsoft.com/office/drawing/2014/main" id="{FC402A71-ABC1-384B-A1E8-E35CAAEC97D4}"/>
                    </a:ext>
                  </a:extLst>
                </p:cNvPr>
                <p:cNvGrpSpPr>
                  <a:grpSpLocks noChangeAspect="1"/>
                </p:cNvGrpSpPr>
                <p:nvPr/>
              </p:nvGrpSpPr>
              <p:grpSpPr bwMode="auto">
                <a:xfrm>
                  <a:off x="1818" y="1701"/>
                  <a:ext cx="696" cy="1946"/>
                  <a:chOff x="1695" y="3360"/>
                  <a:chExt cx="696" cy="1946"/>
                </a:xfrm>
              </p:grpSpPr>
              <p:sp>
                <p:nvSpPr>
                  <p:cNvPr id="157" name="Rectangle 264">
                    <a:extLst>
                      <a:ext uri="{FF2B5EF4-FFF2-40B4-BE49-F238E27FC236}">
                        <a16:creationId xmlns:a16="http://schemas.microsoft.com/office/drawing/2014/main" id="{2466C9C9-CD72-3E4D-9A47-3A6653550695}"/>
                      </a:ext>
                    </a:extLst>
                  </p:cNvPr>
                  <p:cNvSpPr>
                    <a:spLocks noChangeAspect="1" noChangeArrowheads="1"/>
                  </p:cNvSpPr>
                  <p:nvPr/>
                </p:nvSpPr>
                <p:spPr bwMode="auto">
                  <a:xfrm>
                    <a:off x="2234"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8" name="Rectangle 265">
                    <a:extLst>
                      <a:ext uri="{FF2B5EF4-FFF2-40B4-BE49-F238E27FC236}">
                        <a16:creationId xmlns:a16="http://schemas.microsoft.com/office/drawing/2014/main" id="{C2DCB4DE-85FB-9544-B493-4A98B08D535B}"/>
                      </a:ext>
                    </a:extLst>
                  </p:cNvPr>
                  <p:cNvSpPr>
                    <a:spLocks noChangeAspect="1" noChangeArrowheads="1"/>
                  </p:cNvSpPr>
                  <p:nvPr/>
                </p:nvSpPr>
                <p:spPr bwMode="auto">
                  <a:xfrm>
                    <a:off x="1941"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9" name="Rectangle 266">
                    <a:extLst>
                      <a:ext uri="{FF2B5EF4-FFF2-40B4-BE49-F238E27FC236}">
                        <a16:creationId xmlns:a16="http://schemas.microsoft.com/office/drawing/2014/main" id="{936A3AAD-9078-8B41-A221-E1A756989F2B}"/>
                      </a:ext>
                    </a:extLst>
                  </p:cNvPr>
                  <p:cNvSpPr>
                    <a:spLocks noChangeAspect="1" noChangeArrowheads="1"/>
                  </p:cNvSpPr>
                  <p:nvPr/>
                </p:nvSpPr>
                <p:spPr bwMode="auto">
                  <a:xfrm>
                    <a:off x="2235"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0" name="Rectangle 267">
                    <a:extLst>
                      <a:ext uri="{FF2B5EF4-FFF2-40B4-BE49-F238E27FC236}">
                        <a16:creationId xmlns:a16="http://schemas.microsoft.com/office/drawing/2014/main" id="{D0D0447A-64CF-F64F-B3A3-6AEB52E3D1AB}"/>
                      </a:ext>
                    </a:extLst>
                  </p:cNvPr>
                  <p:cNvSpPr>
                    <a:spLocks noChangeAspect="1" noChangeArrowheads="1"/>
                  </p:cNvSpPr>
                  <p:nvPr/>
                </p:nvSpPr>
                <p:spPr bwMode="auto">
                  <a:xfrm>
                    <a:off x="1947"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1" name="Rectangle 268">
                    <a:extLst>
                      <a:ext uri="{FF2B5EF4-FFF2-40B4-BE49-F238E27FC236}">
                        <a16:creationId xmlns:a16="http://schemas.microsoft.com/office/drawing/2014/main" id="{8431C36B-AB3F-A64F-B53D-8CFE43E9D2CC}"/>
                      </a:ext>
                    </a:extLst>
                  </p:cNvPr>
                  <p:cNvSpPr>
                    <a:spLocks noChangeAspect="1" noChangeArrowheads="1"/>
                  </p:cNvSpPr>
                  <p:nvPr/>
                </p:nvSpPr>
                <p:spPr bwMode="auto">
                  <a:xfrm>
                    <a:off x="1970" y="3360"/>
                    <a:ext cx="288" cy="576"/>
                  </a:xfrm>
                  <a:prstGeom prst="rect">
                    <a:avLst/>
                  </a:prstGeom>
                  <a:solidFill>
                    <a:schemeClr val="accent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2" name="Line 269">
                    <a:extLst>
                      <a:ext uri="{FF2B5EF4-FFF2-40B4-BE49-F238E27FC236}">
                        <a16:creationId xmlns:a16="http://schemas.microsoft.com/office/drawing/2014/main" id="{4FD1185C-FAB8-544D-BEC4-9C0B5D6682D4}"/>
                      </a:ext>
                    </a:extLst>
                  </p:cNvPr>
                  <p:cNvSpPr>
                    <a:spLocks noChangeAspect="1" noChangeShapeType="1"/>
                  </p:cNvSpPr>
                  <p:nvPr/>
                </p:nvSpPr>
                <p:spPr bwMode="auto">
                  <a:xfrm>
                    <a:off x="1971" y="3554"/>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3" name="Line 270">
                    <a:extLst>
                      <a:ext uri="{FF2B5EF4-FFF2-40B4-BE49-F238E27FC236}">
                        <a16:creationId xmlns:a16="http://schemas.microsoft.com/office/drawing/2014/main" id="{EE3623E7-EC20-3E44-BA1A-F2103AB98956}"/>
                      </a:ext>
                    </a:extLst>
                  </p:cNvPr>
                  <p:cNvSpPr>
                    <a:spLocks noChangeAspect="1" noChangeShapeType="1"/>
                  </p:cNvSpPr>
                  <p:nvPr/>
                </p:nvSpPr>
                <p:spPr bwMode="auto">
                  <a:xfrm>
                    <a:off x="1971" y="3746"/>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4" name="Text Box 271">
                    <a:extLst>
                      <a:ext uri="{FF2B5EF4-FFF2-40B4-BE49-F238E27FC236}">
                        <a16:creationId xmlns:a16="http://schemas.microsoft.com/office/drawing/2014/main" id="{B7ECBDF9-E208-D84C-8853-75177A9ACDF8}"/>
                      </a:ext>
                    </a:extLst>
                  </p:cNvPr>
                  <p:cNvSpPr txBox="1">
                    <a:spLocks noChangeAspect="1" noChangeArrowheads="1"/>
                  </p:cNvSpPr>
                  <p:nvPr/>
                </p:nvSpPr>
                <p:spPr bwMode="auto">
                  <a:xfrm>
                    <a:off x="1695" y="3513"/>
                    <a:ext cx="696" cy="1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a:p>
                </p:txBody>
              </p:sp>
            </p:grpSp>
          </p:grpSp>
          <p:sp>
            <p:nvSpPr>
              <p:cNvPr id="154" name="AutoShape 272">
                <a:extLst>
                  <a:ext uri="{FF2B5EF4-FFF2-40B4-BE49-F238E27FC236}">
                    <a16:creationId xmlns:a16="http://schemas.microsoft.com/office/drawing/2014/main" id="{22A19155-CCF4-F14A-8D1C-09A6B38782D6}"/>
                  </a:ext>
                </a:extLst>
              </p:cNvPr>
              <p:cNvSpPr>
                <a:spLocks noChangeAspect="1" noChangeArrowheads="1"/>
              </p:cNvSpPr>
              <p:nvPr/>
            </p:nvSpPr>
            <p:spPr bwMode="auto">
              <a:xfrm flipH="1">
                <a:off x="3971" y="3186"/>
                <a:ext cx="245" cy="173"/>
              </a:xfrm>
              <a:custGeom>
                <a:avLst/>
                <a:gdLst>
                  <a:gd name="G0" fmla="+- 15126 0 0"/>
                  <a:gd name="G1" fmla="+- 2912 0 0"/>
                  <a:gd name="G2" fmla="+- 12158 0 2912"/>
                  <a:gd name="G3" fmla="+- G2 0 2912"/>
                  <a:gd name="G4" fmla="*/ G3 32768 32059"/>
                  <a:gd name="G5" fmla="*/ G4 1 2"/>
                  <a:gd name="G6" fmla="+- 21600 0 15126"/>
                  <a:gd name="G7" fmla="*/ G6 2912 6079"/>
                  <a:gd name="G8" fmla="+- G7 15126 0"/>
                  <a:gd name="T0" fmla="*/ 15126 w 21600"/>
                  <a:gd name="T1" fmla="*/ 0 h 21600"/>
                  <a:gd name="T2" fmla="*/ 15126 w 21600"/>
                  <a:gd name="T3" fmla="*/ 12158 h 21600"/>
                  <a:gd name="T4" fmla="*/ 3237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rgbClr val="FF0000"/>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70" name="Group 273">
              <a:extLst>
                <a:ext uri="{FF2B5EF4-FFF2-40B4-BE49-F238E27FC236}">
                  <a16:creationId xmlns:a16="http://schemas.microsoft.com/office/drawing/2014/main" id="{12508175-DAF3-6A42-ABFC-3FA5E529EB51}"/>
                </a:ext>
              </a:extLst>
            </p:cNvPr>
            <p:cNvGrpSpPr>
              <a:grpSpLocks noChangeAspect="1"/>
            </p:cNvGrpSpPr>
            <p:nvPr/>
          </p:nvGrpSpPr>
          <p:grpSpPr bwMode="auto">
            <a:xfrm>
              <a:off x="8616120" y="4843435"/>
              <a:ext cx="612529" cy="857114"/>
              <a:chOff x="308" y="2711"/>
              <a:chExt cx="576" cy="838"/>
            </a:xfrm>
          </p:grpSpPr>
          <p:grpSp>
            <p:nvGrpSpPr>
              <p:cNvPr id="171" name="Group 274">
                <a:extLst>
                  <a:ext uri="{FF2B5EF4-FFF2-40B4-BE49-F238E27FC236}">
                    <a16:creationId xmlns:a16="http://schemas.microsoft.com/office/drawing/2014/main" id="{0A870E24-3E7B-C848-A98C-043221EB2AE8}"/>
                  </a:ext>
                </a:extLst>
              </p:cNvPr>
              <p:cNvGrpSpPr>
                <a:grpSpLocks noChangeAspect="1"/>
              </p:cNvGrpSpPr>
              <p:nvPr/>
            </p:nvGrpSpPr>
            <p:grpSpPr bwMode="auto">
              <a:xfrm>
                <a:off x="308" y="2711"/>
                <a:ext cx="576" cy="838"/>
                <a:chOff x="1371" y="1125"/>
                <a:chExt cx="1728" cy="2517"/>
              </a:xfrm>
            </p:grpSpPr>
            <p:grpSp>
              <p:nvGrpSpPr>
                <p:cNvPr id="173" name="Group 275">
                  <a:extLst>
                    <a:ext uri="{FF2B5EF4-FFF2-40B4-BE49-F238E27FC236}">
                      <a16:creationId xmlns:a16="http://schemas.microsoft.com/office/drawing/2014/main" id="{4BD9B99B-98D4-4B4B-96AE-79303534F421}"/>
                    </a:ext>
                  </a:extLst>
                </p:cNvPr>
                <p:cNvGrpSpPr>
                  <a:grpSpLocks noChangeAspect="1"/>
                </p:cNvGrpSpPr>
                <p:nvPr/>
              </p:nvGrpSpPr>
              <p:grpSpPr bwMode="auto">
                <a:xfrm>
                  <a:off x="1371" y="1125"/>
                  <a:ext cx="1728" cy="1727"/>
                  <a:chOff x="863" y="1439"/>
                  <a:chExt cx="1728" cy="1727"/>
                </a:xfrm>
              </p:grpSpPr>
              <p:sp>
                <p:nvSpPr>
                  <p:cNvPr id="183" name="Rectangle 276">
                    <a:extLst>
                      <a:ext uri="{FF2B5EF4-FFF2-40B4-BE49-F238E27FC236}">
                        <a16:creationId xmlns:a16="http://schemas.microsoft.com/office/drawing/2014/main" id="{9D3EC643-8476-C443-98E0-DE3682E53EC7}"/>
                      </a:ext>
                    </a:extLst>
                  </p:cNvPr>
                  <p:cNvSpPr>
                    <a:spLocks noChangeAspect="1" noChangeArrowheads="1"/>
                  </p:cNvSpPr>
                  <p:nvPr/>
                </p:nvSpPr>
                <p:spPr bwMode="auto">
                  <a:xfrm>
                    <a:off x="863" y="1439"/>
                    <a:ext cx="1727" cy="1727"/>
                  </a:xfrm>
                  <a:prstGeom prst="rect">
                    <a:avLst/>
                  </a:prstGeom>
                  <a:solidFill>
                    <a:schemeClr val="bg2"/>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 name="Line 277">
                    <a:extLst>
                      <a:ext uri="{FF2B5EF4-FFF2-40B4-BE49-F238E27FC236}">
                        <a16:creationId xmlns:a16="http://schemas.microsoft.com/office/drawing/2014/main" id="{B52D3671-3D7E-E445-91FA-E1329D2E4D5F}"/>
                      </a:ext>
                    </a:extLst>
                  </p:cNvPr>
                  <p:cNvSpPr>
                    <a:spLocks noChangeAspect="1" noChangeShapeType="1"/>
                  </p:cNvSpPr>
                  <p:nvPr/>
                </p:nvSpPr>
                <p:spPr bwMode="auto">
                  <a:xfrm>
                    <a:off x="863"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5" name="Line 278">
                    <a:extLst>
                      <a:ext uri="{FF2B5EF4-FFF2-40B4-BE49-F238E27FC236}">
                        <a16:creationId xmlns:a16="http://schemas.microsoft.com/office/drawing/2014/main" id="{CCEA91F2-65B3-7A48-BC97-7A24EE21A524}"/>
                      </a:ext>
                    </a:extLst>
                  </p:cNvPr>
                  <p:cNvSpPr>
                    <a:spLocks noChangeAspect="1" noChangeShapeType="1"/>
                  </p:cNvSpPr>
                  <p:nvPr/>
                </p:nvSpPr>
                <p:spPr bwMode="auto">
                  <a:xfrm>
                    <a:off x="2591"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6" name="Line 279">
                    <a:extLst>
                      <a:ext uri="{FF2B5EF4-FFF2-40B4-BE49-F238E27FC236}">
                        <a16:creationId xmlns:a16="http://schemas.microsoft.com/office/drawing/2014/main" id="{6C93641D-C582-9F41-BD36-18940A317BED}"/>
                      </a:ext>
                    </a:extLst>
                  </p:cNvPr>
                  <p:cNvSpPr>
                    <a:spLocks noChangeAspect="1" noChangeShapeType="1"/>
                  </p:cNvSpPr>
                  <p:nvPr/>
                </p:nvSpPr>
                <p:spPr bwMode="auto">
                  <a:xfrm>
                    <a:off x="1439"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7" name="Line 280">
                    <a:extLst>
                      <a:ext uri="{FF2B5EF4-FFF2-40B4-BE49-F238E27FC236}">
                        <a16:creationId xmlns:a16="http://schemas.microsoft.com/office/drawing/2014/main" id="{7DDDBE51-7121-1A4A-B474-F85A51682433}"/>
                      </a:ext>
                    </a:extLst>
                  </p:cNvPr>
                  <p:cNvSpPr>
                    <a:spLocks noChangeAspect="1" noChangeShapeType="1"/>
                  </p:cNvSpPr>
                  <p:nvPr/>
                </p:nvSpPr>
                <p:spPr bwMode="auto">
                  <a:xfrm>
                    <a:off x="2015"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74" name="Group 281">
                  <a:extLst>
                    <a:ext uri="{FF2B5EF4-FFF2-40B4-BE49-F238E27FC236}">
                      <a16:creationId xmlns:a16="http://schemas.microsoft.com/office/drawing/2014/main" id="{9D56B9B7-EB0C-0741-BAC9-74ED003094EE}"/>
                    </a:ext>
                  </a:extLst>
                </p:cNvPr>
                <p:cNvGrpSpPr>
                  <a:grpSpLocks noChangeAspect="1"/>
                </p:cNvGrpSpPr>
                <p:nvPr/>
              </p:nvGrpSpPr>
              <p:grpSpPr bwMode="auto">
                <a:xfrm>
                  <a:off x="1827" y="1701"/>
                  <a:ext cx="696" cy="1941"/>
                  <a:chOff x="1704" y="3360"/>
                  <a:chExt cx="696" cy="1941"/>
                </a:xfrm>
              </p:grpSpPr>
              <p:sp>
                <p:nvSpPr>
                  <p:cNvPr id="175" name="Rectangle 282">
                    <a:extLst>
                      <a:ext uri="{FF2B5EF4-FFF2-40B4-BE49-F238E27FC236}">
                        <a16:creationId xmlns:a16="http://schemas.microsoft.com/office/drawing/2014/main" id="{588E2B6B-C4FA-A745-932C-EE1DAD75C149}"/>
                      </a:ext>
                    </a:extLst>
                  </p:cNvPr>
                  <p:cNvSpPr>
                    <a:spLocks noChangeAspect="1" noChangeArrowheads="1"/>
                  </p:cNvSpPr>
                  <p:nvPr/>
                </p:nvSpPr>
                <p:spPr bwMode="auto">
                  <a:xfrm>
                    <a:off x="2234"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6" name="Rectangle 283">
                    <a:extLst>
                      <a:ext uri="{FF2B5EF4-FFF2-40B4-BE49-F238E27FC236}">
                        <a16:creationId xmlns:a16="http://schemas.microsoft.com/office/drawing/2014/main" id="{FFF17ECC-3534-5042-A74C-6D9C849C7282}"/>
                      </a:ext>
                    </a:extLst>
                  </p:cNvPr>
                  <p:cNvSpPr>
                    <a:spLocks noChangeAspect="1" noChangeArrowheads="1"/>
                  </p:cNvSpPr>
                  <p:nvPr/>
                </p:nvSpPr>
                <p:spPr bwMode="auto">
                  <a:xfrm>
                    <a:off x="1941"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 name="Rectangle 284">
                    <a:extLst>
                      <a:ext uri="{FF2B5EF4-FFF2-40B4-BE49-F238E27FC236}">
                        <a16:creationId xmlns:a16="http://schemas.microsoft.com/office/drawing/2014/main" id="{8B7AEB88-584B-7E49-BA71-AC1C81D7D4B6}"/>
                      </a:ext>
                    </a:extLst>
                  </p:cNvPr>
                  <p:cNvSpPr>
                    <a:spLocks noChangeAspect="1" noChangeArrowheads="1"/>
                  </p:cNvSpPr>
                  <p:nvPr/>
                </p:nvSpPr>
                <p:spPr bwMode="auto">
                  <a:xfrm>
                    <a:off x="2235"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8" name="Rectangle 285">
                    <a:extLst>
                      <a:ext uri="{FF2B5EF4-FFF2-40B4-BE49-F238E27FC236}">
                        <a16:creationId xmlns:a16="http://schemas.microsoft.com/office/drawing/2014/main" id="{16914A59-5E0C-1348-B90D-1376D5077B9A}"/>
                      </a:ext>
                    </a:extLst>
                  </p:cNvPr>
                  <p:cNvSpPr>
                    <a:spLocks noChangeAspect="1" noChangeArrowheads="1"/>
                  </p:cNvSpPr>
                  <p:nvPr/>
                </p:nvSpPr>
                <p:spPr bwMode="auto">
                  <a:xfrm>
                    <a:off x="1947"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9" name="Rectangle 286">
                    <a:extLst>
                      <a:ext uri="{FF2B5EF4-FFF2-40B4-BE49-F238E27FC236}">
                        <a16:creationId xmlns:a16="http://schemas.microsoft.com/office/drawing/2014/main" id="{4F694C4C-C5B8-EE4C-9E8E-4C32C5E41700}"/>
                      </a:ext>
                    </a:extLst>
                  </p:cNvPr>
                  <p:cNvSpPr>
                    <a:spLocks noChangeAspect="1" noChangeArrowheads="1"/>
                  </p:cNvSpPr>
                  <p:nvPr/>
                </p:nvSpPr>
                <p:spPr bwMode="auto">
                  <a:xfrm>
                    <a:off x="1970" y="3360"/>
                    <a:ext cx="288" cy="576"/>
                  </a:xfrm>
                  <a:prstGeom prst="rect">
                    <a:avLst/>
                  </a:prstGeom>
                  <a:solidFill>
                    <a:schemeClr val="accent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0" name="Line 287">
                    <a:extLst>
                      <a:ext uri="{FF2B5EF4-FFF2-40B4-BE49-F238E27FC236}">
                        <a16:creationId xmlns:a16="http://schemas.microsoft.com/office/drawing/2014/main" id="{B58D5329-2CCD-AF44-9655-889123B45664}"/>
                      </a:ext>
                    </a:extLst>
                  </p:cNvPr>
                  <p:cNvSpPr>
                    <a:spLocks noChangeAspect="1" noChangeShapeType="1"/>
                  </p:cNvSpPr>
                  <p:nvPr/>
                </p:nvSpPr>
                <p:spPr bwMode="auto">
                  <a:xfrm>
                    <a:off x="1971" y="3554"/>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1" name="Line 288">
                    <a:extLst>
                      <a:ext uri="{FF2B5EF4-FFF2-40B4-BE49-F238E27FC236}">
                        <a16:creationId xmlns:a16="http://schemas.microsoft.com/office/drawing/2014/main" id="{916FB752-2CBF-F741-B7EE-03583F765884}"/>
                      </a:ext>
                    </a:extLst>
                  </p:cNvPr>
                  <p:cNvSpPr>
                    <a:spLocks noChangeAspect="1" noChangeShapeType="1"/>
                  </p:cNvSpPr>
                  <p:nvPr/>
                </p:nvSpPr>
                <p:spPr bwMode="auto">
                  <a:xfrm>
                    <a:off x="1971" y="3746"/>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2" name="Text Box 289">
                    <a:extLst>
                      <a:ext uri="{FF2B5EF4-FFF2-40B4-BE49-F238E27FC236}">
                        <a16:creationId xmlns:a16="http://schemas.microsoft.com/office/drawing/2014/main" id="{087D68E5-AE5D-2546-BB1E-3A4312CAD625}"/>
                      </a:ext>
                    </a:extLst>
                  </p:cNvPr>
                  <p:cNvSpPr txBox="1">
                    <a:spLocks noChangeAspect="1" noChangeArrowheads="1"/>
                  </p:cNvSpPr>
                  <p:nvPr/>
                </p:nvSpPr>
                <p:spPr bwMode="auto">
                  <a:xfrm>
                    <a:off x="1704" y="3502"/>
                    <a:ext cx="696" cy="1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a:p>
                </p:txBody>
              </p:sp>
            </p:grpSp>
          </p:grpSp>
          <p:sp>
            <p:nvSpPr>
              <p:cNvPr id="172" name="AutoShape 290">
                <a:extLst>
                  <a:ext uri="{FF2B5EF4-FFF2-40B4-BE49-F238E27FC236}">
                    <a16:creationId xmlns:a16="http://schemas.microsoft.com/office/drawing/2014/main" id="{F7385F9C-AC62-0D48-94EB-345A250A1D08}"/>
                  </a:ext>
                </a:extLst>
              </p:cNvPr>
              <p:cNvSpPr>
                <a:spLocks noChangeAspect="1" noChangeArrowheads="1"/>
              </p:cNvSpPr>
              <p:nvPr/>
            </p:nvSpPr>
            <p:spPr bwMode="auto">
              <a:xfrm>
                <a:off x="582" y="2726"/>
                <a:ext cx="246" cy="173"/>
              </a:xfrm>
              <a:custGeom>
                <a:avLst/>
                <a:gdLst>
                  <a:gd name="G0" fmla="+- 15126 0 0"/>
                  <a:gd name="G1" fmla="+- 2912 0 0"/>
                  <a:gd name="G2" fmla="+- 12158 0 2912"/>
                  <a:gd name="G3" fmla="+- G2 0 2912"/>
                  <a:gd name="G4" fmla="*/ G3 32768 32059"/>
                  <a:gd name="G5" fmla="*/ G4 1 2"/>
                  <a:gd name="G6" fmla="+- 21600 0 15126"/>
                  <a:gd name="G7" fmla="*/ G6 2912 6079"/>
                  <a:gd name="G8" fmla="+- G7 15126 0"/>
                  <a:gd name="T0" fmla="*/ 15126 w 21600"/>
                  <a:gd name="T1" fmla="*/ 0 h 21600"/>
                  <a:gd name="T2" fmla="*/ 15126 w 21600"/>
                  <a:gd name="T3" fmla="*/ 12158 h 21600"/>
                  <a:gd name="T4" fmla="*/ 3237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rgbClr val="FF0000"/>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8" name="TextBox 7">
              <a:extLst>
                <a:ext uri="{FF2B5EF4-FFF2-40B4-BE49-F238E27FC236}">
                  <a16:creationId xmlns:a16="http://schemas.microsoft.com/office/drawing/2014/main" id="{78CB65BB-4AB0-2C4A-8C45-8D53AF3CD30D}"/>
                </a:ext>
              </a:extLst>
            </p:cNvPr>
            <p:cNvSpPr txBox="1"/>
            <p:nvPr/>
          </p:nvSpPr>
          <p:spPr>
            <a:xfrm>
              <a:off x="8728877" y="5596631"/>
              <a:ext cx="1653737" cy="369332"/>
            </a:xfrm>
            <a:prstGeom prst="rect">
              <a:avLst/>
            </a:prstGeom>
            <a:noFill/>
          </p:spPr>
          <p:txBody>
            <a:bodyPr wrap="square" rtlCol="0">
              <a:spAutoFit/>
            </a:bodyPr>
            <a:lstStyle/>
            <a:p>
              <a:r>
                <a:rPr lang="en-US" dirty="0"/>
                <a:t>Forbes, 1998</a:t>
              </a:r>
            </a:p>
          </p:txBody>
        </p:sp>
      </p:grpSp>
    </p:spTree>
    <p:extLst>
      <p:ext uri="{BB962C8B-B14F-4D97-AF65-F5344CB8AC3E}">
        <p14:creationId xmlns:p14="http://schemas.microsoft.com/office/powerpoint/2010/main" val="2650512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1"/>
                                        </p:tgtEl>
                                        <p:attrNameLst>
                                          <p:attrName>style.visibility</p:attrName>
                                        </p:attrNameLst>
                                      </p:cBhvr>
                                      <p:to>
                                        <p:strVal val="visible"/>
                                      </p:to>
                                    </p:set>
                                    <p:animEffect transition="in" filter="fade">
                                      <p:cBhvr>
                                        <p:cTn id="23" dur="1"/>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5"/>
          <p:cNvSpPr/>
          <p:nvPr/>
        </p:nvSpPr>
        <p:spPr>
          <a:xfrm>
            <a:off x="4026917" y="2228533"/>
            <a:ext cx="4308400" cy="6416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8" name="Google Shape;128;p25"/>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Training a Classifier</a:t>
            </a:r>
            <a:endParaRPr/>
          </a:p>
        </p:txBody>
      </p:sp>
      <p:sp>
        <p:nvSpPr>
          <p:cNvPr id="129" name="Google Shape;129;p25"/>
          <p:cNvSpPr/>
          <p:nvPr/>
        </p:nvSpPr>
        <p:spPr>
          <a:xfrm>
            <a:off x="4727600" y="1524557"/>
            <a:ext cx="2736800" cy="20428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pPr algn="ctr"/>
            <a:r>
              <a:rPr lang="en" sz="3200" b="1"/>
              <a:t>Classifier</a:t>
            </a:r>
            <a:endParaRPr sz="3200" b="1"/>
          </a:p>
        </p:txBody>
      </p:sp>
      <p:sp>
        <p:nvSpPr>
          <p:cNvPr id="130" name="Google Shape;130;p25"/>
          <p:cNvSpPr txBox="1"/>
          <p:nvPr/>
        </p:nvSpPr>
        <p:spPr>
          <a:xfrm>
            <a:off x="1095967" y="1866400"/>
            <a:ext cx="2736800" cy="1296400"/>
          </a:xfrm>
          <a:prstGeom prst="rect">
            <a:avLst/>
          </a:prstGeom>
          <a:noFill/>
          <a:ln>
            <a:noFill/>
          </a:ln>
        </p:spPr>
        <p:txBody>
          <a:bodyPr spcFirstLastPara="1" wrap="square" lIns="121900" tIns="121900" rIns="121900" bIns="121900" anchor="ctr" anchorCtr="0">
            <a:noAutofit/>
          </a:bodyPr>
          <a:lstStyle/>
          <a:p>
            <a:r>
              <a:rPr lang="en" sz="3200"/>
              <a:t>Attributes of an example</a:t>
            </a:r>
            <a:endParaRPr sz="3200"/>
          </a:p>
        </p:txBody>
      </p:sp>
      <p:sp>
        <p:nvSpPr>
          <p:cNvPr id="131" name="Google Shape;131;p25"/>
          <p:cNvSpPr txBox="1"/>
          <p:nvPr/>
        </p:nvSpPr>
        <p:spPr>
          <a:xfrm>
            <a:off x="8786800" y="1866400"/>
            <a:ext cx="2973200" cy="1296400"/>
          </a:xfrm>
          <a:prstGeom prst="rect">
            <a:avLst/>
          </a:prstGeom>
          <a:noFill/>
          <a:ln>
            <a:noFill/>
          </a:ln>
        </p:spPr>
        <p:txBody>
          <a:bodyPr spcFirstLastPara="1" wrap="square" lIns="121900" tIns="121900" rIns="121900" bIns="121900" anchor="ctr" anchorCtr="0">
            <a:noAutofit/>
          </a:bodyPr>
          <a:lstStyle/>
          <a:p>
            <a:r>
              <a:rPr lang="en" sz="3200"/>
              <a:t>Predicted label of the example</a:t>
            </a:r>
            <a:endParaRPr sz="3200"/>
          </a:p>
        </p:txBody>
      </p:sp>
      <p:sp>
        <p:nvSpPr>
          <p:cNvPr id="132" name="Google Shape;132;p25"/>
          <p:cNvSpPr/>
          <p:nvPr/>
        </p:nvSpPr>
        <p:spPr>
          <a:xfrm>
            <a:off x="991400" y="4184200"/>
            <a:ext cx="2121600" cy="17288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Population</a:t>
            </a:r>
            <a:endParaRPr sz="2400" b="1">
              <a:solidFill>
                <a:schemeClr val="lt1"/>
              </a:solidFill>
            </a:endParaRPr>
          </a:p>
        </p:txBody>
      </p:sp>
      <p:sp>
        <p:nvSpPr>
          <p:cNvPr id="133" name="Google Shape;133;p25"/>
          <p:cNvSpPr/>
          <p:nvPr/>
        </p:nvSpPr>
        <p:spPr>
          <a:xfrm>
            <a:off x="5459463" y="4472400"/>
            <a:ext cx="1562400" cy="11524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grpSp>
        <p:nvGrpSpPr>
          <p:cNvPr id="134" name="Google Shape;134;p25"/>
          <p:cNvGrpSpPr/>
          <p:nvPr/>
        </p:nvGrpSpPr>
        <p:grpSpPr>
          <a:xfrm>
            <a:off x="3301202" y="4472400"/>
            <a:ext cx="2158261" cy="1152400"/>
            <a:chOff x="2475901" y="3354300"/>
            <a:chExt cx="1618696" cy="864300"/>
          </a:xfrm>
        </p:grpSpPr>
        <p:sp>
          <p:nvSpPr>
            <p:cNvPr id="135" name="Google Shape;135;p25"/>
            <p:cNvSpPr/>
            <p:nvPr/>
          </p:nvSpPr>
          <p:spPr>
            <a:xfrm>
              <a:off x="2922797" y="3354300"/>
              <a:ext cx="1171800" cy="8643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136" name="Google Shape;136;p25"/>
            <p:cNvSpPr/>
            <p:nvPr/>
          </p:nvSpPr>
          <p:spPr>
            <a:xfrm>
              <a:off x="2475901" y="3545850"/>
              <a:ext cx="221100" cy="481200"/>
            </a:xfrm>
            <a:prstGeom prst="rightArrow">
              <a:avLst>
                <a:gd name="adj1" fmla="val 50000"/>
                <a:gd name="adj2" fmla="val 671509"/>
              </a:avLst>
            </a:prstGeom>
            <a:solidFill>
              <a:schemeClr val="accent5"/>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37" name="Google Shape;137;p25"/>
          <p:cNvGrpSpPr/>
          <p:nvPr/>
        </p:nvGrpSpPr>
        <p:grpSpPr>
          <a:xfrm>
            <a:off x="3784200" y="4396991"/>
            <a:ext cx="5974667" cy="1430741"/>
            <a:chOff x="2838150" y="3297743"/>
            <a:chExt cx="4481000" cy="1073056"/>
          </a:xfrm>
        </p:grpSpPr>
        <p:grpSp>
          <p:nvGrpSpPr>
            <p:cNvPr id="138" name="Google Shape;138;p25"/>
            <p:cNvGrpSpPr/>
            <p:nvPr/>
          </p:nvGrpSpPr>
          <p:grpSpPr>
            <a:xfrm>
              <a:off x="5524625" y="3297743"/>
              <a:ext cx="1794525" cy="549907"/>
              <a:chOff x="5524625" y="3297743"/>
              <a:chExt cx="1794525" cy="549907"/>
            </a:xfrm>
          </p:grpSpPr>
          <p:sp>
            <p:nvSpPr>
              <p:cNvPr id="139" name="Google Shape;139;p25"/>
              <p:cNvSpPr/>
              <p:nvPr/>
            </p:nvSpPr>
            <p:spPr>
              <a:xfrm>
                <a:off x="5524625" y="3297750"/>
                <a:ext cx="1171800" cy="5499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140" name="Google Shape;140;p25"/>
              <p:cNvSpPr/>
              <p:nvPr/>
            </p:nvSpPr>
            <p:spPr>
              <a:xfrm>
                <a:off x="6696650" y="3297743"/>
                <a:ext cx="622500" cy="5499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cxnSp>
          <p:nvCxnSpPr>
            <p:cNvPr id="141" name="Google Shape;141;p25"/>
            <p:cNvCxnSpPr/>
            <p:nvPr/>
          </p:nvCxnSpPr>
          <p:spPr>
            <a:xfrm>
              <a:off x="2838150" y="3963300"/>
              <a:ext cx="2583000" cy="0"/>
            </a:xfrm>
            <a:prstGeom prst="straightConnector1">
              <a:avLst/>
            </a:prstGeom>
            <a:noFill/>
            <a:ln w="28575" cap="flat" cmpd="sng">
              <a:solidFill>
                <a:srgbClr val="000000"/>
              </a:solidFill>
              <a:prstDash val="dash"/>
              <a:round/>
              <a:headEnd type="none" w="med" len="med"/>
              <a:tailEnd type="none" w="med" len="med"/>
            </a:ln>
          </p:spPr>
        </p:cxnSp>
        <p:grpSp>
          <p:nvGrpSpPr>
            <p:cNvPr id="142" name="Google Shape;142;p25"/>
            <p:cNvGrpSpPr/>
            <p:nvPr/>
          </p:nvGrpSpPr>
          <p:grpSpPr>
            <a:xfrm>
              <a:off x="5524625" y="4066292"/>
              <a:ext cx="1794525" cy="304508"/>
              <a:chOff x="5524625" y="4066292"/>
              <a:chExt cx="1794525" cy="304508"/>
            </a:xfrm>
          </p:grpSpPr>
          <p:sp>
            <p:nvSpPr>
              <p:cNvPr id="143" name="Google Shape;143;p25"/>
              <p:cNvSpPr/>
              <p:nvPr/>
            </p:nvSpPr>
            <p:spPr>
              <a:xfrm>
                <a:off x="5524625" y="4066300"/>
                <a:ext cx="1171800" cy="3045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144" name="Google Shape;144;p25"/>
              <p:cNvSpPr/>
              <p:nvPr/>
            </p:nvSpPr>
            <p:spPr>
              <a:xfrm>
                <a:off x="6696650" y="4066292"/>
                <a:ext cx="622500" cy="3045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grpSp>
      <p:sp>
        <p:nvSpPr>
          <p:cNvPr id="145" name="Google Shape;145;p25"/>
          <p:cNvSpPr/>
          <p:nvPr/>
        </p:nvSpPr>
        <p:spPr>
          <a:xfrm>
            <a:off x="9922867" y="3162800"/>
            <a:ext cx="1918800" cy="1870000"/>
          </a:xfrm>
          <a:prstGeom prst="wedgeRoundRectCallout">
            <a:avLst>
              <a:gd name="adj1" fmla="val -56589"/>
              <a:gd name="adj2" fmla="val 24524"/>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2133"/>
              <a:t>Model the association between attributes &amp; labels</a:t>
            </a:r>
            <a:endParaRPr sz="2133"/>
          </a:p>
        </p:txBody>
      </p:sp>
      <p:sp>
        <p:nvSpPr>
          <p:cNvPr id="146" name="Google Shape;146;p25"/>
          <p:cNvSpPr/>
          <p:nvPr/>
        </p:nvSpPr>
        <p:spPr>
          <a:xfrm>
            <a:off x="9922867" y="5144433"/>
            <a:ext cx="1918800" cy="1128400"/>
          </a:xfrm>
          <a:prstGeom prst="wedgeRoundRectCallout">
            <a:avLst>
              <a:gd name="adj1" fmla="val -57838"/>
              <a:gd name="adj2" fmla="val -11411"/>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2133"/>
              <a:t>Estimate the accuracy of the classifier</a:t>
            </a:r>
            <a:endParaRPr sz="2133"/>
          </a:p>
        </p:txBody>
      </p:sp>
    </p:spTree>
    <p:extLst>
      <p:ext uri="{BB962C8B-B14F-4D97-AF65-F5344CB8AC3E}">
        <p14:creationId xmlns:p14="http://schemas.microsoft.com/office/powerpoint/2010/main" val="3158606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fade">
                                      <p:cBhvr>
                                        <p:cTn id="7" dur="1"/>
                                        <p:tgtEl>
                                          <p:spTgt spid="1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4"/>
                                        </p:tgtEl>
                                        <p:attrNameLst>
                                          <p:attrName>style.visibility</p:attrName>
                                        </p:attrNameLst>
                                      </p:cBhvr>
                                      <p:to>
                                        <p:strVal val="visible"/>
                                      </p:to>
                                    </p:set>
                                    <p:animEffect transition="in" filter="fade">
                                      <p:cBhvr>
                                        <p:cTn id="12" dur="1"/>
                                        <p:tgtEl>
                                          <p:spTgt spid="13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3"/>
                                        </p:tgtEl>
                                        <p:attrNameLst>
                                          <p:attrName>style.visibility</p:attrName>
                                        </p:attrNameLst>
                                      </p:cBhvr>
                                      <p:to>
                                        <p:strVal val="visible"/>
                                      </p:to>
                                    </p:set>
                                    <p:animEffect transition="in" filter="fade">
                                      <p:cBhvr>
                                        <p:cTn id="17" dur="1"/>
                                        <p:tgtEl>
                                          <p:spTgt spid="13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7"/>
                                        </p:tgtEl>
                                        <p:attrNameLst>
                                          <p:attrName>style.visibility</p:attrName>
                                        </p:attrNameLst>
                                      </p:cBhvr>
                                      <p:to>
                                        <p:strVal val="visible"/>
                                      </p:to>
                                    </p:set>
                                    <p:animEffect transition="in" filter="fade">
                                      <p:cBhvr>
                                        <p:cTn id="22" dur="1"/>
                                        <p:tgtEl>
                                          <p:spTgt spid="13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5"/>
                                        </p:tgtEl>
                                        <p:attrNameLst>
                                          <p:attrName>style.visibility</p:attrName>
                                        </p:attrNameLst>
                                      </p:cBhvr>
                                      <p:to>
                                        <p:strVal val="visible"/>
                                      </p:to>
                                    </p:set>
                                    <p:animEffect transition="in" filter="fade">
                                      <p:cBhvr>
                                        <p:cTn id="27" dur="1"/>
                                        <p:tgtEl>
                                          <p:spTgt spid="14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46"/>
                                        </p:tgtEl>
                                        <p:attrNameLst>
                                          <p:attrName>style.visibility</p:attrName>
                                        </p:attrNameLst>
                                      </p:cBhvr>
                                      <p:to>
                                        <p:strVal val="visible"/>
                                      </p:to>
                                    </p:set>
                                    <p:animEffect transition="in" filter="fade">
                                      <p:cBhvr>
                                        <p:cTn id="32" dur="1"/>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2"/>
          <p:cNvSpPr/>
          <p:nvPr/>
        </p:nvSpPr>
        <p:spPr>
          <a:xfrm>
            <a:off x="4026917" y="2228533"/>
            <a:ext cx="4308400" cy="6416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65" name="Google Shape;165;p32"/>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Nearest Neighbor Classifier</a:t>
            </a:r>
            <a:endParaRPr/>
          </a:p>
        </p:txBody>
      </p:sp>
      <p:sp>
        <p:nvSpPr>
          <p:cNvPr id="166" name="Google Shape;166;p32"/>
          <p:cNvSpPr/>
          <p:nvPr/>
        </p:nvSpPr>
        <p:spPr>
          <a:xfrm>
            <a:off x="4727600" y="1524557"/>
            <a:ext cx="2736800" cy="20428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pPr algn="ctr"/>
            <a:r>
              <a:rPr lang="en" sz="2933" b="1" u="sng"/>
              <a:t>NN Classifier</a:t>
            </a:r>
            <a:endParaRPr sz="2933" b="1" u="sng"/>
          </a:p>
          <a:p>
            <a:pPr algn="ctr"/>
            <a:r>
              <a:rPr lang="en" sz="2667"/>
              <a:t>Use the label of the most similar training example</a:t>
            </a:r>
            <a:endParaRPr sz="2667"/>
          </a:p>
        </p:txBody>
      </p:sp>
      <p:sp>
        <p:nvSpPr>
          <p:cNvPr id="167" name="Google Shape;167;p32"/>
          <p:cNvSpPr txBox="1"/>
          <p:nvPr/>
        </p:nvSpPr>
        <p:spPr>
          <a:xfrm>
            <a:off x="1095967" y="1866400"/>
            <a:ext cx="2736800" cy="1296400"/>
          </a:xfrm>
          <a:prstGeom prst="rect">
            <a:avLst/>
          </a:prstGeom>
          <a:noFill/>
          <a:ln>
            <a:noFill/>
          </a:ln>
        </p:spPr>
        <p:txBody>
          <a:bodyPr spcFirstLastPara="1" wrap="square" lIns="121900" tIns="121900" rIns="121900" bIns="121900" anchor="ctr" anchorCtr="0">
            <a:noAutofit/>
          </a:bodyPr>
          <a:lstStyle/>
          <a:p>
            <a:r>
              <a:rPr lang="en" sz="3200"/>
              <a:t>Attributes of an example</a:t>
            </a:r>
            <a:endParaRPr sz="3200"/>
          </a:p>
        </p:txBody>
      </p:sp>
      <p:sp>
        <p:nvSpPr>
          <p:cNvPr id="168" name="Google Shape;168;p32"/>
          <p:cNvSpPr txBox="1"/>
          <p:nvPr/>
        </p:nvSpPr>
        <p:spPr>
          <a:xfrm>
            <a:off x="8786800" y="1866400"/>
            <a:ext cx="2973200" cy="1296400"/>
          </a:xfrm>
          <a:prstGeom prst="rect">
            <a:avLst/>
          </a:prstGeom>
          <a:noFill/>
          <a:ln>
            <a:noFill/>
          </a:ln>
        </p:spPr>
        <p:txBody>
          <a:bodyPr spcFirstLastPara="1" wrap="square" lIns="121900" tIns="121900" rIns="121900" bIns="121900" anchor="ctr" anchorCtr="0">
            <a:noAutofit/>
          </a:bodyPr>
          <a:lstStyle/>
          <a:p>
            <a:r>
              <a:rPr lang="en" sz="3200"/>
              <a:t>Predicted label of the example</a:t>
            </a:r>
            <a:endParaRPr sz="3200"/>
          </a:p>
        </p:txBody>
      </p:sp>
      <p:sp>
        <p:nvSpPr>
          <p:cNvPr id="169" name="Google Shape;169;p32"/>
          <p:cNvSpPr/>
          <p:nvPr/>
        </p:nvSpPr>
        <p:spPr>
          <a:xfrm>
            <a:off x="991400" y="4184200"/>
            <a:ext cx="2121600" cy="1728800"/>
          </a:xfrm>
          <a:prstGeom prst="rect">
            <a:avLst/>
          </a:prstGeom>
          <a:solidFill>
            <a:srgbClr val="CFE2F3"/>
          </a:solidFill>
          <a:ln>
            <a:noFill/>
          </a:ln>
        </p:spPr>
        <p:txBody>
          <a:bodyPr spcFirstLastPara="1" wrap="square" lIns="121900" tIns="121900" rIns="121900" bIns="121900" anchor="ctr" anchorCtr="0">
            <a:noAutofit/>
          </a:bodyPr>
          <a:lstStyle/>
          <a:p>
            <a:pPr algn="ctr"/>
            <a:r>
              <a:rPr lang="en" sz="2400" b="1">
                <a:solidFill>
                  <a:schemeClr val="lt1"/>
                </a:solidFill>
              </a:rPr>
              <a:t>Population</a:t>
            </a:r>
            <a:endParaRPr sz="2400" b="1">
              <a:solidFill>
                <a:schemeClr val="lt1"/>
              </a:solidFill>
            </a:endParaRPr>
          </a:p>
        </p:txBody>
      </p:sp>
      <p:sp>
        <p:nvSpPr>
          <p:cNvPr id="170" name="Google Shape;170;p32"/>
          <p:cNvSpPr/>
          <p:nvPr/>
        </p:nvSpPr>
        <p:spPr>
          <a:xfrm>
            <a:off x="3897063" y="4472400"/>
            <a:ext cx="1562400" cy="1152400"/>
          </a:xfrm>
          <a:prstGeom prst="rect">
            <a:avLst/>
          </a:prstGeom>
          <a:solidFill>
            <a:srgbClr val="CFE2F3"/>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171" name="Google Shape;171;p32"/>
          <p:cNvSpPr/>
          <p:nvPr/>
        </p:nvSpPr>
        <p:spPr>
          <a:xfrm>
            <a:off x="5459463" y="4472400"/>
            <a:ext cx="1562400" cy="1152400"/>
          </a:xfrm>
          <a:prstGeom prst="rect">
            <a:avLst/>
          </a:prstGeom>
          <a:solidFill>
            <a:srgbClr val="FFE599"/>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sp>
        <p:nvSpPr>
          <p:cNvPr id="172" name="Google Shape;172;p32"/>
          <p:cNvSpPr/>
          <p:nvPr/>
        </p:nvSpPr>
        <p:spPr>
          <a:xfrm>
            <a:off x="3301201" y="4727800"/>
            <a:ext cx="294800" cy="641600"/>
          </a:xfrm>
          <a:prstGeom prst="rightArrow">
            <a:avLst>
              <a:gd name="adj1" fmla="val 50000"/>
              <a:gd name="adj2" fmla="val 671509"/>
            </a:avLst>
          </a:prstGeom>
          <a:solidFill>
            <a:srgbClr val="C9DAF8"/>
          </a:solidFill>
          <a:ln>
            <a:noFill/>
          </a:ln>
        </p:spPr>
        <p:txBody>
          <a:bodyPr spcFirstLastPara="1" wrap="square" lIns="121900" tIns="121900" rIns="121900" bIns="121900" anchor="ctr" anchorCtr="0">
            <a:noAutofit/>
          </a:bodyPr>
          <a:lstStyle/>
          <a:p>
            <a:endParaRPr sz="2400"/>
          </a:p>
        </p:txBody>
      </p:sp>
      <p:cxnSp>
        <p:nvCxnSpPr>
          <p:cNvPr id="173" name="Google Shape;173;p32"/>
          <p:cNvCxnSpPr/>
          <p:nvPr/>
        </p:nvCxnSpPr>
        <p:spPr>
          <a:xfrm>
            <a:off x="3784200" y="5284400"/>
            <a:ext cx="3444000" cy="0"/>
          </a:xfrm>
          <a:prstGeom prst="straightConnector1">
            <a:avLst/>
          </a:prstGeom>
          <a:noFill/>
          <a:ln w="28575" cap="flat" cmpd="sng">
            <a:solidFill>
              <a:srgbClr val="B7B7B7"/>
            </a:solidFill>
            <a:prstDash val="dash"/>
            <a:round/>
            <a:headEnd type="none" w="med" len="med"/>
            <a:tailEnd type="none" w="med" len="med"/>
          </a:ln>
        </p:spPr>
      </p:cxnSp>
      <p:cxnSp>
        <p:nvCxnSpPr>
          <p:cNvPr id="174" name="Google Shape;174;p32"/>
          <p:cNvCxnSpPr/>
          <p:nvPr/>
        </p:nvCxnSpPr>
        <p:spPr>
          <a:xfrm>
            <a:off x="1336800" y="3429000"/>
            <a:ext cx="1964400" cy="0"/>
          </a:xfrm>
          <a:prstGeom prst="straightConnector1">
            <a:avLst/>
          </a:prstGeom>
          <a:noFill/>
          <a:ln w="76200" cap="flat" cmpd="sng">
            <a:solidFill>
              <a:srgbClr val="3B7EA1"/>
            </a:solidFill>
            <a:prstDash val="solid"/>
            <a:round/>
            <a:headEnd type="none" w="med" len="med"/>
            <a:tailEnd type="none" w="med" len="med"/>
          </a:ln>
        </p:spPr>
      </p:cxnSp>
      <p:sp>
        <p:nvSpPr>
          <p:cNvPr id="175" name="Google Shape;175;p32"/>
          <p:cNvSpPr/>
          <p:nvPr/>
        </p:nvSpPr>
        <p:spPr>
          <a:xfrm>
            <a:off x="3444134" y="3431034"/>
            <a:ext cx="3928700" cy="1139333"/>
          </a:xfrm>
          <a:custGeom>
            <a:avLst/>
            <a:gdLst/>
            <a:ahLst/>
            <a:cxnLst/>
            <a:rect l="l" t="t" r="r" b="b"/>
            <a:pathLst>
              <a:path w="117861" h="34180" extrusionOk="0">
                <a:moveTo>
                  <a:pt x="0" y="0"/>
                </a:moveTo>
                <a:cubicBezTo>
                  <a:pt x="3209" y="262"/>
                  <a:pt x="14438" y="-229"/>
                  <a:pt x="19251" y="1572"/>
                </a:cubicBezTo>
                <a:cubicBezTo>
                  <a:pt x="24064" y="3373"/>
                  <a:pt x="24089" y="8413"/>
                  <a:pt x="28877" y="10805"/>
                </a:cubicBezTo>
                <a:cubicBezTo>
                  <a:pt x="33665" y="13197"/>
                  <a:pt x="37405" y="15070"/>
                  <a:pt x="47979" y="15923"/>
                </a:cubicBezTo>
                <a:cubicBezTo>
                  <a:pt x="58554" y="16776"/>
                  <a:pt x="81659" y="13535"/>
                  <a:pt x="92324" y="15923"/>
                </a:cubicBezTo>
                <a:cubicBezTo>
                  <a:pt x="102989" y="18311"/>
                  <a:pt x="107712" y="27208"/>
                  <a:pt x="111968" y="30251"/>
                </a:cubicBezTo>
                <a:cubicBezTo>
                  <a:pt x="116224" y="33294"/>
                  <a:pt x="116879" y="33525"/>
                  <a:pt x="117861" y="34180"/>
                </a:cubicBezTo>
              </a:path>
            </a:pathLst>
          </a:custGeom>
          <a:noFill/>
          <a:ln w="38100" cap="flat" cmpd="sng">
            <a:solidFill>
              <a:schemeClr val="accent5"/>
            </a:solidFill>
            <a:prstDash val="dot"/>
            <a:round/>
            <a:headEnd type="none" w="med" len="med"/>
            <a:tailEnd type="none" w="med" len="med"/>
          </a:ln>
        </p:spPr>
      </p:sp>
      <p:grpSp>
        <p:nvGrpSpPr>
          <p:cNvPr id="176" name="Google Shape;176;p32"/>
          <p:cNvGrpSpPr/>
          <p:nvPr/>
        </p:nvGrpSpPr>
        <p:grpSpPr>
          <a:xfrm>
            <a:off x="9795501" y="3427878"/>
            <a:ext cx="867471" cy="1155589"/>
            <a:chOff x="7346625" y="2570908"/>
            <a:chExt cx="650603" cy="866692"/>
          </a:xfrm>
        </p:grpSpPr>
        <p:cxnSp>
          <p:nvCxnSpPr>
            <p:cNvPr id="177" name="Google Shape;177;p32"/>
            <p:cNvCxnSpPr/>
            <p:nvPr/>
          </p:nvCxnSpPr>
          <p:spPr>
            <a:xfrm>
              <a:off x="7584728" y="2570908"/>
              <a:ext cx="412500" cy="0"/>
            </a:xfrm>
            <a:prstGeom prst="straightConnector1">
              <a:avLst/>
            </a:prstGeom>
            <a:noFill/>
            <a:ln w="76200" cap="flat" cmpd="sng">
              <a:solidFill>
                <a:srgbClr val="C4820E"/>
              </a:solidFill>
              <a:prstDash val="solid"/>
              <a:round/>
              <a:headEnd type="none" w="med" len="med"/>
              <a:tailEnd type="none" w="med" len="med"/>
            </a:ln>
          </p:spPr>
        </p:cxnSp>
        <p:sp>
          <p:nvSpPr>
            <p:cNvPr id="178" name="Google Shape;178;p32"/>
            <p:cNvSpPr/>
            <p:nvPr/>
          </p:nvSpPr>
          <p:spPr>
            <a:xfrm>
              <a:off x="7346625" y="2579500"/>
              <a:ext cx="449600" cy="858100"/>
            </a:xfrm>
            <a:custGeom>
              <a:avLst/>
              <a:gdLst/>
              <a:ahLst/>
              <a:cxnLst/>
              <a:rect l="l" t="t" r="r" b="b"/>
              <a:pathLst>
                <a:path w="17984" h="34324" extrusionOk="0">
                  <a:moveTo>
                    <a:pt x="0" y="34324"/>
                  </a:moveTo>
                  <a:cubicBezTo>
                    <a:pt x="2750" y="33604"/>
                    <a:pt x="13620" y="35723"/>
                    <a:pt x="16501" y="30002"/>
                  </a:cubicBezTo>
                  <a:cubicBezTo>
                    <a:pt x="19382" y="24281"/>
                    <a:pt x="17155" y="5000"/>
                    <a:pt x="17286" y="0"/>
                  </a:cubicBezTo>
                </a:path>
              </a:pathLst>
            </a:custGeom>
            <a:noFill/>
            <a:ln w="38100" cap="flat" cmpd="sng">
              <a:solidFill>
                <a:schemeClr val="accent5"/>
              </a:solidFill>
              <a:prstDash val="dot"/>
              <a:round/>
              <a:headEnd type="none" w="med" len="med"/>
              <a:tailEnd type="none" w="med" len="med"/>
            </a:ln>
          </p:spPr>
        </p:sp>
      </p:grpSp>
      <p:sp>
        <p:nvSpPr>
          <p:cNvPr id="179" name="Google Shape;179;p32"/>
          <p:cNvSpPr/>
          <p:nvPr/>
        </p:nvSpPr>
        <p:spPr>
          <a:xfrm>
            <a:off x="7366167" y="4397000"/>
            <a:ext cx="1562400" cy="7332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180" name="Google Shape;180;p32"/>
          <p:cNvSpPr/>
          <p:nvPr/>
        </p:nvSpPr>
        <p:spPr>
          <a:xfrm>
            <a:off x="8928867" y="4396991"/>
            <a:ext cx="830000" cy="7332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sp>
        <p:nvSpPr>
          <p:cNvPr id="181" name="Google Shape;181;p32"/>
          <p:cNvSpPr/>
          <p:nvPr/>
        </p:nvSpPr>
        <p:spPr>
          <a:xfrm>
            <a:off x="7366167" y="5421733"/>
            <a:ext cx="1562400" cy="406000"/>
          </a:xfrm>
          <a:prstGeom prst="rect">
            <a:avLst/>
          </a:prstGeom>
          <a:solidFill>
            <a:srgbClr val="CFE2F3"/>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182" name="Google Shape;182;p32"/>
          <p:cNvSpPr/>
          <p:nvPr/>
        </p:nvSpPr>
        <p:spPr>
          <a:xfrm>
            <a:off x="8928867" y="5421723"/>
            <a:ext cx="830000" cy="406000"/>
          </a:xfrm>
          <a:prstGeom prst="rect">
            <a:avLst/>
          </a:prstGeom>
          <a:solidFill>
            <a:srgbClr val="FFE599"/>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spTree>
    <p:extLst>
      <p:ext uri="{BB962C8B-B14F-4D97-AF65-F5344CB8AC3E}">
        <p14:creationId xmlns:p14="http://schemas.microsoft.com/office/powerpoint/2010/main" val="94435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4"/>
                                        </p:tgtEl>
                                        <p:attrNameLst>
                                          <p:attrName>style.visibility</p:attrName>
                                        </p:attrNameLst>
                                      </p:cBhvr>
                                      <p:to>
                                        <p:strVal val="visible"/>
                                      </p:to>
                                    </p:set>
                                    <p:animEffect transition="in" filter="fade">
                                      <p:cBhvr>
                                        <p:cTn id="7" dur="1"/>
                                        <p:tgtEl>
                                          <p:spTgt spid="1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5"/>
                                        </p:tgtEl>
                                        <p:attrNameLst>
                                          <p:attrName>style.visibility</p:attrName>
                                        </p:attrNameLst>
                                      </p:cBhvr>
                                      <p:to>
                                        <p:strVal val="visible"/>
                                      </p:to>
                                    </p:set>
                                    <p:animEffect transition="in" filter="fade">
                                      <p:cBhvr>
                                        <p:cTn id="12" dur="1"/>
                                        <p:tgtEl>
                                          <p:spTgt spid="17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gtEl>
                                        <p:attrNameLst>
                                          <p:attrName>style.visibility</p:attrName>
                                        </p:attrNameLst>
                                      </p:cBhvr>
                                      <p:to>
                                        <p:strVal val="visible"/>
                                      </p:to>
                                    </p:set>
                                    <p:animEffect transition="in" filter="fade">
                                      <p:cBhvr>
                                        <p:cTn id="17" dur="1"/>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6"/>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Distance Between Two Points</a:t>
            </a:r>
            <a:endParaRPr/>
          </a:p>
        </p:txBody>
      </p:sp>
      <p:sp>
        <p:nvSpPr>
          <p:cNvPr id="209" name="Google Shape;209;p36"/>
          <p:cNvSpPr txBox="1">
            <a:spLocks noGrp="1"/>
          </p:cNvSpPr>
          <p:nvPr>
            <p:ph type="body" idx="1"/>
          </p:nvPr>
        </p:nvSpPr>
        <p:spPr>
          <a:xfrm>
            <a:off x="609600" y="1295400"/>
            <a:ext cx="10972800" cy="1020400"/>
          </a:xfrm>
          <a:prstGeom prst="rect">
            <a:avLst/>
          </a:prstGeom>
        </p:spPr>
        <p:txBody>
          <a:bodyPr spcFirstLastPara="1" vert="horz" wrap="square" lIns="121900" tIns="121900" rIns="121900" bIns="121900" rtlCol="0" anchor="t" anchorCtr="0">
            <a:noAutofit/>
          </a:bodyPr>
          <a:lstStyle/>
          <a:p>
            <a:pPr>
              <a:spcBef>
                <a:spcPts val="640"/>
              </a:spcBef>
            </a:pPr>
            <a:r>
              <a:rPr lang="en"/>
              <a:t>Two attributes </a:t>
            </a:r>
            <a:r>
              <a:rPr lang="en" i="1"/>
              <a:t>x</a:t>
            </a:r>
            <a:r>
              <a:rPr lang="en"/>
              <a:t> and </a:t>
            </a:r>
            <a:r>
              <a:rPr lang="en" i="1"/>
              <a:t>y</a:t>
            </a:r>
            <a:r>
              <a:rPr lang="en"/>
              <a:t>:</a:t>
            </a:r>
            <a:endParaRPr/>
          </a:p>
        </p:txBody>
      </p:sp>
      <p:pic>
        <p:nvPicPr>
          <p:cNvPr id="210" name="Google Shape;210;p36"/>
          <p:cNvPicPr preferRelativeResize="0"/>
          <p:nvPr/>
        </p:nvPicPr>
        <p:blipFill>
          <a:blip r:embed="rId3">
            <a:alphaModFix/>
          </a:blip>
          <a:stretch>
            <a:fillRect/>
          </a:stretch>
        </p:blipFill>
        <p:spPr>
          <a:xfrm>
            <a:off x="3521635" y="2007281"/>
            <a:ext cx="5820887" cy="1312800"/>
          </a:xfrm>
          <a:prstGeom prst="rect">
            <a:avLst/>
          </a:prstGeom>
          <a:noFill/>
          <a:ln>
            <a:noFill/>
          </a:ln>
        </p:spPr>
      </p:pic>
      <p:sp>
        <p:nvSpPr>
          <p:cNvPr id="211" name="Google Shape;211;p36"/>
          <p:cNvSpPr txBox="1"/>
          <p:nvPr/>
        </p:nvSpPr>
        <p:spPr>
          <a:xfrm>
            <a:off x="609600" y="3428300"/>
            <a:ext cx="10330400" cy="901200"/>
          </a:xfrm>
          <a:prstGeom prst="rect">
            <a:avLst/>
          </a:prstGeom>
          <a:noFill/>
          <a:ln>
            <a:noFill/>
          </a:ln>
        </p:spPr>
        <p:txBody>
          <a:bodyPr spcFirstLastPara="1" wrap="square" lIns="121900" tIns="121900" rIns="121900" bIns="121900" anchor="t" anchorCtr="0">
            <a:noAutofit/>
          </a:bodyPr>
          <a:lstStyle/>
          <a:p>
            <a:pPr marL="609585" indent="-507987">
              <a:buClr>
                <a:srgbClr val="C4820E"/>
              </a:buClr>
              <a:buSzPts val="2400"/>
              <a:buChar char="●"/>
            </a:pPr>
            <a:r>
              <a:rPr lang="en" sz="3200"/>
              <a:t>Three attributes </a:t>
            </a:r>
            <a:r>
              <a:rPr lang="en" sz="3200" i="1"/>
              <a:t>x</a:t>
            </a:r>
            <a:r>
              <a:rPr lang="en" sz="3200"/>
              <a:t>, </a:t>
            </a:r>
            <a:r>
              <a:rPr lang="en" sz="3200" i="1"/>
              <a:t>y,</a:t>
            </a:r>
            <a:r>
              <a:rPr lang="en" sz="3200"/>
              <a:t> and </a:t>
            </a:r>
            <a:r>
              <a:rPr lang="en" sz="3200" i="1"/>
              <a:t>z</a:t>
            </a:r>
            <a:r>
              <a:rPr lang="en" sz="3200"/>
              <a:t>:</a:t>
            </a:r>
            <a:endParaRPr sz="3200"/>
          </a:p>
        </p:txBody>
      </p:sp>
      <p:pic>
        <p:nvPicPr>
          <p:cNvPr id="212" name="Google Shape;212;p36"/>
          <p:cNvPicPr preferRelativeResize="0"/>
          <p:nvPr/>
        </p:nvPicPr>
        <p:blipFill>
          <a:blip r:embed="rId4">
            <a:alphaModFix/>
          </a:blip>
          <a:stretch>
            <a:fillRect/>
          </a:stretch>
        </p:blipFill>
        <p:spPr>
          <a:xfrm>
            <a:off x="2446701" y="4151534"/>
            <a:ext cx="7970767" cy="1174375"/>
          </a:xfrm>
          <a:prstGeom prst="rect">
            <a:avLst/>
          </a:prstGeom>
          <a:noFill/>
          <a:ln>
            <a:noFill/>
          </a:ln>
        </p:spPr>
      </p:pic>
      <p:sp>
        <p:nvSpPr>
          <p:cNvPr id="213" name="Google Shape;213;p36"/>
          <p:cNvSpPr txBox="1"/>
          <p:nvPr/>
        </p:nvSpPr>
        <p:spPr>
          <a:xfrm>
            <a:off x="862733" y="5471633"/>
            <a:ext cx="8687600" cy="794800"/>
          </a:xfrm>
          <a:prstGeom prst="rect">
            <a:avLst/>
          </a:prstGeom>
          <a:noFill/>
          <a:ln>
            <a:noFill/>
          </a:ln>
        </p:spPr>
        <p:txBody>
          <a:bodyPr spcFirstLastPara="1" wrap="square" lIns="121900" tIns="121900" rIns="121900" bIns="121900" anchor="t" anchorCtr="0">
            <a:noAutofit/>
          </a:bodyPr>
          <a:lstStyle/>
          <a:p>
            <a:pPr marL="609585" indent="-507987">
              <a:buClr>
                <a:srgbClr val="C4820E"/>
              </a:buClr>
              <a:buSzPts val="2400"/>
              <a:buChar char="●"/>
            </a:pPr>
            <a:r>
              <a:rPr lang="en" sz="3200"/>
              <a:t>and so on ...</a:t>
            </a:r>
            <a:endParaRPr sz="3200"/>
          </a:p>
        </p:txBody>
      </p:sp>
      <p:sp>
        <p:nvSpPr>
          <p:cNvPr id="2" name="TextBox 1">
            <a:extLst>
              <a:ext uri="{FF2B5EF4-FFF2-40B4-BE49-F238E27FC236}">
                <a16:creationId xmlns:a16="http://schemas.microsoft.com/office/drawing/2014/main" id="{BC1272E8-155A-7E4B-9785-BF44A9CA3D7A}"/>
              </a:ext>
            </a:extLst>
          </p:cNvPr>
          <p:cNvSpPr txBox="1"/>
          <p:nvPr/>
        </p:nvSpPr>
        <p:spPr>
          <a:xfrm>
            <a:off x="3696182" y="5515090"/>
            <a:ext cx="8495818" cy="707886"/>
          </a:xfrm>
          <a:prstGeom prst="rect">
            <a:avLst/>
          </a:prstGeom>
          <a:noFill/>
        </p:spPr>
        <p:txBody>
          <a:bodyPr wrap="square" rtlCol="0">
            <a:spAutoFit/>
          </a:bodyPr>
          <a:lstStyle/>
          <a:p>
            <a:r>
              <a:rPr lang="en-US" sz="4000" b="1" dirty="0">
                <a:latin typeface="Courier" pitchFamily="2" charset="0"/>
                <a:hlinkClick r:id="rId5"/>
              </a:rPr>
              <a:t>http://</a:t>
            </a:r>
            <a:r>
              <a:rPr lang="en-US" sz="4000" b="1" dirty="0" err="1">
                <a:latin typeface="Courier" pitchFamily="2" charset="0"/>
                <a:hlinkClick r:id="rId5"/>
              </a:rPr>
              <a:t>bit.ly</a:t>
            </a:r>
            <a:r>
              <a:rPr lang="en-US" sz="4000" b="1" dirty="0">
                <a:latin typeface="Courier" pitchFamily="2" charset="0"/>
                <a:hlinkClick r:id="rId5"/>
              </a:rPr>
              <a:t>/FoDS-f18-1128</a:t>
            </a:r>
            <a:endParaRPr lang="en-US" sz="4000" b="1" dirty="0">
              <a:latin typeface="Courier" pitchFamily="2" charset="0"/>
            </a:endParaRPr>
          </a:p>
        </p:txBody>
      </p:sp>
    </p:spTree>
    <p:extLst>
      <p:ext uri="{BB962C8B-B14F-4D97-AF65-F5344CB8AC3E}">
        <p14:creationId xmlns:p14="http://schemas.microsoft.com/office/powerpoint/2010/main" val="729741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5"/>
          <p:cNvSpPr txBox="1">
            <a:spLocks noGrp="1"/>
          </p:cNvSpPr>
          <p:nvPr>
            <p:ph type="body" idx="1"/>
          </p:nvPr>
        </p:nvSpPr>
        <p:spPr>
          <a:xfrm>
            <a:off x="609600" y="1193800"/>
            <a:ext cx="10972800" cy="4830800"/>
          </a:xfrm>
          <a:prstGeom prst="rect">
            <a:avLst/>
          </a:prstGeom>
        </p:spPr>
        <p:txBody>
          <a:bodyPr spcFirstLastPara="1" vert="horz" wrap="square" lIns="121900" tIns="121900" rIns="121900" bIns="121900" rtlCol="0" anchor="t" anchorCtr="0">
            <a:noAutofit/>
          </a:bodyPr>
          <a:lstStyle/>
          <a:p>
            <a:pPr marL="0" indent="0">
              <a:lnSpc>
                <a:spcPct val="115000"/>
              </a:lnSpc>
              <a:spcBef>
                <a:spcPts val="640"/>
              </a:spcBef>
              <a:buNone/>
            </a:pPr>
            <a:r>
              <a:rPr lang="en"/>
              <a:t>Each row contains all the data for one individual</a:t>
            </a:r>
            <a:endParaRPr/>
          </a:p>
          <a:p>
            <a:pPr>
              <a:lnSpc>
                <a:spcPct val="115000"/>
              </a:lnSpc>
              <a:spcBef>
                <a:spcPts val="640"/>
              </a:spcBef>
              <a:buClr>
                <a:srgbClr val="C4820E"/>
              </a:buClr>
            </a:pPr>
            <a:r>
              <a:rPr lang="en" b="1">
                <a:solidFill>
                  <a:srgbClr val="0000FF"/>
                </a:solidFill>
                <a:latin typeface="Courier New"/>
                <a:ea typeface="Courier New"/>
                <a:cs typeface="Courier New"/>
                <a:sym typeface="Courier New"/>
              </a:rPr>
              <a:t>t.row(i)</a:t>
            </a:r>
            <a:r>
              <a:rPr lang="en"/>
              <a:t> evaluates to </a:t>
            </a:r>
            <a:r>
              <a:rPr lang="en" b="1">
                <a:latin typeface="Courier New"/>
                <a:ea typeface="Courier New"/>
                <a:cs typeface="Courier New"/>
                <a:sym typeface="Courier New"/>
              </a:rPr>
              <a:t>i</a:t>
            </a:r>
            <a:r>
              <a:rPr lang="en"/>
              <a:t>th row of table </a:t>
            </a:r>
            <a:r>
              <a:rPr lang="en" b="1">
                <a:latin typeface="Courier New"/>
                <a:ea typeface="Courier New"/>
                <a:cs typeface="Courier New"/>
                <a:sym typeface="Courier New"/>
              </a:rPr>
              <a:t>t</a:t>
            </a:r>
            <a:endParaRPr/>
          </a:p>
          <a:p>
            <a:pPr>
              <a:lnSpc>
                <a:spcPct val="115000"/>
              </a:lnSpc>
              <a:buClr>
                <a:srgbClr val="C4820E"/>
              </a:buClr>
            </a:pPr>
            <a:r>
              <a:rPr lang="en" b="1">
                <a:solidFill>
                  <a:srgbClr val="0000FF"/>
                </a:solidFill>
                <a:latin typeface="Courier New"/>
                <a:ea typeface="Courier New"/>
                <a:cs typeface="Courier New"/>
                <a:sym typeface="Courier New"/>
              </a:rPr>
              <a:t>t.row(i).item(j)</a:t>
            </a:r>
            <a:r>
              <a:rPr lang="en">
                <a:solidFill>
                  <a:srgbClr val="000000"/>
                </a:solidFill>
              </a:rPr>
              <a:t>is the value of column </a:t>
            </a:r>
            <a:r>
              <a:rPr lang="en" b="1">
                <a:solidFill>
                  <a:srgbClr val="000000"/>
                </a:solidFill>
                <a:latin typeface="Courier New"/>
                <a:ea typeface="Courier New"/>
                <a:cs typeface="Courier New"/>
                <a:sym typeface="Courier New"/>
              </a:rPr>
              <a:t>j</a:t>
            </a:r>
            <a:r>
              <a:rPr lang="en">
                <a:solidFill>
                  <a:srgbClr val="000000"/>
                </a:solidFill>
              </a:rPr>
              <a:t> in row </a:t>
            </a:r>
            <a:r>
              <a:rPr lang="en" b="1">
                <a:solidFill>
                  <a:srgbClr val="000000"/>
                </a:solidFill>
                <a:latin typeface="Courier New"/>
                <a:ea typeface="Courier New"/>
                <a:cs typeface="Courier New"/>
                <a:sym typeface="Courier New"/>
              </a:rPr>
              <a:t>i</a:t>
            </a:r>
            <a:endParaRPr b="1">
              <a:solidFill>
                <a:srgbClr val="0000FF"/>
              </a:solidFill>
              <a:latin typeface="Courier New"/>
              <a:ea typeface="Courier New"/>
              <a:cs typeface="Courier New"/>
              <a:sym typeface="Courier New"/>
            </a:endParaRPr>
          </a:p>
          <a:p>
            <a:pPr>
              <a:lnSpc>
                <a:spcPct val="115000"/>
              </a:lnSpc>
              <a:buClr>
                <a:srgbClr val="C4820E"/>
              </a:buClr>
            </a:pPr>
            <a:r>
              <a:rPr lang="en"/>
              <a:t>If all values are numbers, then </a:t>
            </a:r>
            <a:r>
              <a:rPr lang="en" b="1">
                <a:solidFill>
                  <a:srgbClr val="0000FF"/>
                </a:solidFill>
                <a:latin typeface="Courier New"/>
                <a:ea typeface="Courier New"/>
                <a:cs typeface="Courier New"/>
                <a:sym typeface="Courier New"/>
              </a:rPr>
              <a:t>np.array(t.row(i))</a:t>
            </a:r>
            <a:r>
              <a:rPr lang="en"/>
              <a:t> evaluates to an array of all the numbers in the row.</a:t>
            </a:r>
            <a:r>
              <a:rPr lang="en" b="1">
                <a:solidFill>
                  <a:srgbClr val="0000FF"/>
                </a:solidFill>
                <a:latin typeface="Courier New"/>
                <a:ea typeface="Courier New"/>
                <a:cs typeface="Courier New"/>
                <a:sym typeface="Courier New"/>
              </a:rPr>
              <a:t>  </a:t>
            </a:r>
            <a:endParaRPr b="1">
              <a:solidFill>
                <a:srgbClr val="0000FF"/>
              </a:solidFill>
              <a:latin typeface="Courier New"/>
              <a:ea typeface="Courier New"/>
              <a:cs typeface="Courier New"/>
              <a:sym typeface="Courier New"/>
            </a:endParaRPr>
          </a:p>
          <a:p>
            <a:pPr>
              <a:lnSpc>
                <a:spcPct val="115000"/>
              </a:lnSpc>
              <a:buClr>
                <a:srgbClr val="C4820E"/>
              </a:buClr>
            </a:pPr>
            <a:r>
              <a:rPr lang="en"/>
              <a:t>To consider each row individually, use</a:t>
            </a:r>
            <a:br>
              <a:rPr lang="en"/>
            </a:br>
            <a:r>
              <a:rPr lang="en" b="1">
                <a:solidFill>
                  <a:srgbClr val="0000FF"/>
                </a:solidFill>
                <a:latin typeface="Courier New"/>
                <a:ea typeface="Courier New"/>
                <a:cs typeface="Courier New"/>
                <a:sym typeface="Courier New"/>
              </a:rPr>
              <a:t>for row in t.rows:</a:t>
            </a:r>
            <a:br>
              <a:rPr lang="en" b="1">
                <a:solidFill>
                  <a:srgbClr val="0000FF"/>
                </a:solidFill>
                <a:latin typeface="Courier New"/>
                <a:ea typeface="Courier New"/>
                <a:cs typeface="Courier New"/>
                <a:sym typeface="Courier New"/>
              </a:rPr>
            </a:br>
            <a:r>
              <a:rPr lang="en" b="1">
                <a:solidFill>
                  <a:srgbClr val="0000FF"/>
                </a:solidFill>
                <a:latin typeface="Courier New"/>
                <a:ea typeface="Courier New"/>
                <a:cs typeface="Courier New"/>
                <a:sym typeface="Courier New"/>
              </a:rPr>
              <a:t>    ... row.item(j) ...</a:t>
            </a:r>
            <a:endParaRPr b="1">
              <a:solidFill>
                <a:srgbClr val="0000FF"/>
              </a:solidFill>
              <a:latin typeface="Courier New"/>
              <a:ea typeface="Courier New"/>
              <a:cs typeface="Courier New"/>
              <a:sym typeface="Courier New"/>
            </a:endParaRPr>
          </a:p>
          <a:p>
            <a:pPr marL="0" indent="0">
              <a:lnSpc>
                <a:spcPct val="115000"/>
              </a:lnSpc>
              <a:spcBef>
                <a:spcPts val="640"/>
              </a:spcBef>
              <a:buNone/>
            </a:pPr>
            <a:endParaRPr b="1">
              <a:solidFill>
                <a:srgbClr val="0000FF"/>
              </a:solidFill>
              <a:latin typeface="Courier New"/>
              <a:ea typeface="Courier New"/>
              <a:cs typeface="Courier New"/>
              <a:sym typeface="Courier New"/>
            </a:endParaRPr>
          </a:p>
        </p:txBody>
      </p:sp>
      <p:sp>
        <p:nvSpPr>
          <p:cNvPr id="203" name="Google Shape;203;p35"/>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Rows of Tables</a:t>
            </a:r>
            <a:endParaRPr/>
          </a:p>
        </p:txBody>
      </p:sp>
      <p:sp>
        <p:nvSpPr>
          <p:cNvPr id="4" name="Google Shape;214;p36">
            <a:extLst>
              <a:ext uri="{FF2B5EF4-FFF2-40B4-BE49-F238E27FC236}">
                <a16:creationId xmlns:a16="http://schemas.microsoft.com/office/drawing/2014/main" id="{3AD06EF6-C47C-8C48-8712-D7B22E11F17C}"/>
              </a:ext>
            </a:extLst>
          </p:cNvPr>
          <p:cNvSpPr txBox="1"/>
          <p:nvPr/>
        </p:nvSpPr>
        <p:spPr>
          <a:xfrm>
            <a:off x="9608167" y="5275967"/>
            <a:ext cx="1872000" cy="820000"/>
          </a:xfrm>
          <a:prstGeom prst="rect">
            <a:avLst/>
          </a:prstGeom>
          <a:noFill/>
          <a:ln>
            <a:noFill/>
          </a:ln>
        </p:spPr>
        <p:txBody>
          <a:bodyPr spcFirstLastPara="1" wrap="square" lIns="121900" tIns="121900" rIns="121900" bIns="121900" anchor="t" anchorCtr="0">
            <a:noAutofit/>
          </a:bodyPr>
          <a:lstStyle/>
          <a:p>
            <a:r>
              <a:rPr lang="en" sz="3200" dirty="0">
                <a:solidFill>
                  <a:srgbClr val="3B7EA1"/>
                </a:solidFill>
              </a:rPr>
              <a:t>(Demo)</a:t>
            </a:r>
            <a:endParaRPr sz="3200" dirty="0">
              <a:solidFill>
                <a:srgbClr val="3B7EA1"/>
              </a:solidFill>
            </a:endParaRPr>
          </a:p>
        </p:txBody>
      </p:sp>
    </p:spTree>
    <p:extLst>
      <p:ext uri="{BB962C8B-B14F-4D97-AF65-F5344CB8AC3E}">
        <p14:creationId xmlns:p14="http://schemas.microsoft.com/office/powerpoint/2010/main" val="930166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9"/>
          <p:cNvSpPr txBox="1">
            <a:spLocks noGrp="1"/>
          </p:cNvSpPr>
          <p:nvPr>
            <p:ph type="title"/>
          </p:nvPr>
        </p:nvSpPr>
        <p:spPr>
          <a:xfrm>
            <a:off x="609600" y="228167"/>
            <a:ext cx="10360000" cy="901200"/>
          </a:xfrm>
          <a:prstGeom prst="rect">
            <a:avLst/>
          </a:prstGeom>
        </p:spPr>
        <p:txBody>
          <a:bodyPr spcFirstLastPara="1" vert="horz" wrap="square" lIns="121900" tIns="121900" rIns="121900" bIns="121900" rtlCol="0" anchor="b" anchorCtr="0">
            <a:noAutofit/>
          </a:bodyPr>
          <a:lstStyle/>
          <a:p>
            <a:r>
              <a:rPr lang="en"/>
              <a:t>Finding the </a:t>
            </a:r>
            <a:r>
              <a:rPr lang="en" i="1"/>
              <a:t>k</a:t>
            </a:r>
            <a:r>
              <a:rPr lang="en"/>
              <a:t> Nearest Neighbors</a:t>
            </a:r>
            <a:endParaRPr/>
          </a:p>
        </p:txBody>
      </p:sp>
      <p:sp>
        <p:nvSpPr>
          <p:cNvPr id="231" name="Google Shape;231;p39"/>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marL="0" indent="0">
              <a:buNone/>
            </a:pPr>
            <a:r>
              <a:rPr lang="en"/>
              <a:t>To find the </a:t>
            </a:r>
            <a:r>
              <a:rPr lang="en" i="1"/>
              <a:t>k</a:t>
            </a:r>
            <a:r>
              <a:rPr lang="en"/>
              <a:t> nearest neighbors of an example:</a:t>
            </a:r>
            <a:endParaRPr/>
          </a:p>
          <a:p>
            <a:pPr>
              <a:spcBef>
                <a:spcPts val="1067"/>
              </a:spcBef>
            </a:pPr>
            <a:r>
              <a:rPr lang="en"/>
              <a:t>Find the distance between the example and each example in the training set</a:t>
            </a:r>
            <a:endParaRPr/>
          </a:p>
          <a:p>
            <a:pPr>
              <a:spcBef>
                <a:spcPts val="1067"/>
              </a:spcBef>
            </a:pPr>
            <a:r>
              <a:rPr lang="en"/>
              <a:t>Augment the training data table with a column containing all the distances</a:t>
            </a:r>
            <a:endParaRPr/>
          </a:p>
          <a:p>
            <a:pPr>
              <a:spcBef>
                <a:spcPts val="1067"/>
              </a:spcBef>
            </a:pPr>
            <a:r>
              <a:rPr lang="en"/>
              <a:t>Sort the augmented table in increasing order of the distances</a:t>
            </a:r>
            <a:endParaRPr/>
          </a:p>
          <a:p>
            <a:pPr>
              <a:spcBef>
                <a:spcPts val="1067"/>
              </a:spcBef>
              <a:spcAft>
                <a:spcPts val="1067"/>
              </a:spcAft>
            </a:pPr>
            <a:r>
              <a:rPr lang="en"/>
              <a:t>Take the top </a:t>
            </a:r>
            <a:r>
              <a:rPr lang="en" i="1"/>
              <a:t>k</a:t>
            </a:r>
            <a:r>
              <a:rPr lang="en"/>
              <a:t> rows of the sorted table</a:t>
            </a:r>
            <a:endParaRPr/>
          </a:p>
        </p:txBody>
      </p:sp>
      <p:sp>
        <p:nvSpPr>
          <p:cNvPr id="232" name="Google Shape;232;p39"/>
          <p:cNvSpPr txBox="1"/>
          <p:nvPr/>
        </p:nvSpPr>
        <p:spPr>
          <a:xfrm>
            <a:off x="9608167" y="5275967"/>
            <a:ext cx="1872000" cy="820000"/>
          </a:xfrm>
          <a:prstGeom prst="rect">
            <a:avLst/>
          </a:prstGeom>
          <a:noFill/>
          <a:ln>
            <a:noFill/>
          </a:ln>
        </p:spPr>
        <p:txBody>
          <a:bodyPr spcFirstLastPara="1" wrap="square" lIns="121900" tIns="121900" rIns="121900" bIns="121900" anchor="t" anchorCtr="0">
            <a:noAutofit/>
          </a:bodyPr>
          <a:lstStyle/>
          <a:p>
            <a:r>
              <a:rPr lang="en" sz="3200">
                <a:solidFill>
                  <a:srgbClr val="3B7EA1"/>
                </a:solidFill>
              </a:rPr>
              <a:t>(Demo)</a:t>
            </a:r>
            <a:endParaRPr sz="3200">
              <a:solidFill>
                <a:srgbClr val="3B7EA1"/>
              </a:solidFill>
            </a:endParaRPr>
          </a:p>
        </p:txBody>
      </p:sp>
    </p:spTree>
    <p:extLst>
      <p:ext uri="{BB962C8B-B14F-4D97-AF65-F5344CB8AC3E}">
        <p14:creationId xmlns:p14="http://schemas.microsoft.com/office/powerpoint/2010/main" val="4216587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40"/>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The Classifier</a:t>
            </a:r>
            <a:endParaRPr/>
          </a:p>
        </p:txBody>
      </p:sp>
      <p:sp>
        <p:nvSpPr>
          <p:cNvPr id="238" name="Google Shape;238;p40"/>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marL="0" indent="0">
              <a:spcBef>
                <a:spcPts val="640"/>
              </a:spcBef>
              <a:buNone/>
            </a:pPr>
            <a:r>
              <a:rPr lang="en"/>
              <a:t>To classify a point:</a:t>
            </a:r>
            <a:endParaRPr/>
          </a:p>
          <a:p>
            <a:pPr marL="0" indent="0">
              <a:spcBef>
                <a:spcPts val="640"/>
              </a:spcBef>
              <a:buNone/>
            </a:pPr>
            <a:endParaRPr sz="1333"/>
          </a:p>
          <a:p>
            <a:pPr>
              <a:spcBef>
                <a:spcPts val="640"/>
              </a:spcBef>
            </a:pPr>
            <a:r>
              <a:rPr lang="en"/>
              <a:t>Find its </a:t>
            </a:r>
            <a:r>
              <a:rPr lang="en" i="1"/>
              <a:t>k</a:t>
            </a:r>
            <a:r>
              <a:rPr lang="en"/>
              <a:t> nearest neighbors</a:t>
            </a:r>
            <a:endParaRPr/>
          </a:p>
          <a:p>
            <a:pPr marL="0" indent="0">
              <a:spcBef>
                <a:spcPts val="640"/>
              </a:spcBef>
              <a:buNone/>
            </a:pPr>
            <a:endParaRPr sz="1333"/>
          </a:p>
          <a:p>
            <a:pPr>
              <a:spcBef>
                <a:spcPts val="640"/>
              </a:spcBef>
            </a:pPr>
            <a:r>
              <a:rPr lang="en"/>
              <a:t>Take a majority vote of the </a:t>
            </a:r>
            <a:r>
              <a:rPr lang="en" i="1"/>
              <a:t>k</a:t>
            </a:r>
            <a:r>
              <a:rPr lang="en"/>
              <a:t> nearest neighbors to see which of the two classes appears more often</a:t>
            </a:r>
            <a:endParaRPr/>
          </a:p>
          <a:p>
            <a:pPr marL="0" indent="0">
              <a:spcBef>
                <a:spcPts val="640"/>
              </a:spcBef>
              <a:buNone/>
            </a:pPr>
            <a:endParaRPr sz="1333"/>
          </a:p>
          <a:p>
            <a:pPr>
              <a:spcBef>
                <a:spcPts val="640"/>
              </a:spcBef>
            </a:pPr>
            <a:r>
              <a:rPr lang="en"/>
              <a:t>Assign the point the class that wins the majority vote</a:t>
            </a:r>
            <a:endParaRPr/>
          </a:p>
        </p:txBody>
      </p:sp>
      <p:sp>
        <p:nvSpPr>
          <p:cNvPr id="239" name="Google Shape;239;p40"/>
          <p:cNvSpPr txBox="1"/>
          <p:nvPr/>
        </p:nvSpPr>
        <p:spPr>
          <a:xfrm>
            <a:off x="5160000" y="5306200"/>
            <a:ext cx="1872000" cy="820000"/>
          </a:xfrm>
          <a:prstGeom prst="rect">
            <a:avLst/>
          </a:prstGeom>
          <a:noFill/>
          <a:ln>
            <a:noFill/>
          </a:ln>
        </p:spPr>
        <p:txBody>
          <a:bodyPr spcFirstLastPara="1" wrap="square" lIns="121900" tIns="121900" rIns="121900" bIns="121900" anchor="t" anchorCtr="0">
            <a:noAutofit/>
          </a:bodyPr>
          <a:lstStyle/>
          <a:p>
            <a:pPr algn="ctr"/>
            <a:r>
              <a:rPr lang="en" sz="3200">
                <a:solidFill>
                  <a:srgbClr val="3B7EA1"/>
                </a:solidFill>
              </a:rPr>
              <a:t>(Demo)</a:t>
            </a:r>
            <a:endParaRPr sz="3200">
              <a:solidFill>
                <a:srgbClr val="3B7EA1"/>
              </a:solidFill>
            </a:endParaRPr>
          </a:p>
        </p:txBody>
      </p:sp>
    </p:spTree>
    <p:extLst>
      <p:ext uri="{BB962C8B-B14F-4D97-AF65-F5344CB8AC3E}">
        <p14:creationId xmlns:p14="http://schemas.microsoft.com/office/powerpoint/2010/main" val="1691531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8">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39"/>
                                        </p:tgtEl>
                                        <p:attrNameLst>
                                          <p:attrName>style.visibility</p:attrName>
                                        </p:attrNameLst>
                                      </p:cBhvr>
                                      <p:to>
                                        <p:strVal val="visible"/>
                                      </p:to>
                                    </p:set>
                                    <p:animEffect transition="in" filter="fade">
                                      <p:cBhvr>
                                        <p:cTn id="23" dur="1"/>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10142</TotalTime>
  <Words>821</Words>
  <Application>Microsoft Macintosh PowerPoint</Application>
  <PresentationFormat>Widescreen</PresentationFormat>
  <Paragraphs>95</Paragraphs>
  <Slides>10</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Calibri Light</vt:lpstr>
      <vt:lpstr>Courier</vt:lpstr>
      <vt:lpstr>Courier New</vt:lpstr>
      <vt:lpstr>Helvetica Neue</vt:lpstr>
      <vt:lpstr>Helvetica Neue Light</vt:lpstr>
      <vt:lpstr>Office Theme</vt:lpstr>
      <vt:lpstr>CompSci 190: Lecture 14: Classification</vt:lpstr>
      <vt:lpstr>The Google Science Fair</vt:lpstr>
      <vt:lpstr>Classification Examples</vt:lpstr>
      <vt:lpstr>Training a Classifier</vt:lpstr>
      <vt:lpstr>Nearest Neighbor Classifier</vt:lpstr>
      <vt:lpstr>Distance Between Two Points</vt:lpstr>
      <vt:lpstr>Rows of Tables</vt:lpstr>
      <vt:lpstr>Finding the k Nearest Neighbors</vt:lpstr>
      <vt:lpstr>The Classifier</vt:lpstr>
      <vt:lpstr>Accuracy of a Classifier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CompSci 190: Error Probabilities</dc:title>
  <dc:creator>Jeffrey Forbes, Ph.D.</dc:creator>
  <cp:lastModifiedBy>Jeffrey Forbes, Ph.D.</cp:lastModifiedBy>
  <cp:revision>30</cp:revision>
  <cp:lastPrinted>2018-11-14T19:49:46Z</cp:lastPrinted>
  <dcterms:created xsi:type="dcterms:W3CDTF">2018-11-12T18:56:58Z</dcterms:created>
  <dcterms:modified xsi:type="dcterms:W3CDTF">2018-11-28T19:43:08Z</dcterms:modified>
</cp:coreProperties>
</file>